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4"/>
  </p:notesMasterIdLst>
  <p:sldIdLst>
    <p:sldId id="285" r:id="rId2"/>
    <p:sldId id="1168" r:id="rId3"/>
    <p:sldId id="333" r:id="rId4"/>
    <p:sldId id="1174" r:id="rId5"/>
    <p:sldId id="1108" r:id="rId6"/>
    <p:sldId id="1109" r:id="rId7"/>
    <p:sldId id="1110" r:id="rId8"/>
    <p:sldId id="1058" r:id="rId9"/>
    <p:sldId id="1059" r:id="rId10"/>
    <p:sldId id="1060" r:id="rId11"/>
    <p:sldId id="1061" r:id="rId12"/>
    <p:sldId id="1062" r:id="rId13"/>
    <p:sldId id="1063" r:id="rId14"/>
    <p:sldId id="1148" r:id="rId15"/>
    <p:sldId id="1064" r:id="rId16"/>
    <p:sldId id="1065" r:id="rId17"/>
    <p:sldId id="1066" r:id="rId18"/>
    <p:sldId id="330" r:id="rId19"/>
    <p:sldId id="1176" r:id="rId20"/>
    <p:sldId id="1175" r:id="rId21"/>
    <p:sldId id="1072" r:id="rId22"/>
    <p:sldId id="1074" r:id="rId23"/>
    <p:sldId id="1076" r:id="rId24"/>
    <p:sldId id="1089" r:id="rId25"/>
    <p:sldId id="1075" r:id="rId26"/>
    <p:sldId id="1090" r:id="rId27"/>
    <p:sldId id="1077" r:id="rId28"/>
    <p:sldId id="1079" r:id="rId29"/>
    <p:sldId id="1162" r:id="rId30"/>
    <p:sldId id="1163" r:id="rId31"/>
    <p:sldId id="1164" r:id="rId32"/>
    <p:sldId id="1165" r:id="rId33"/>
    <p:sldId id="1084" r:id="rId34"/>
    <p:sldId id="1086" r:id="rId35"/>
    <p:sldId id="1087" r:id="rId36"/>
    <p:sldId id="1088" r:id="rId37"/>
    <p:sldId id="1081" r:id="rId38"/>
    <p:sldId id="1078" r:id="rId39"/>
    <p:sldId id="1083" r:id="rId40"/>
    <p:sldId id="1085" r:id="rId41"/>
    <p:sldId id="1092" r:id="rId42"/>
    <p:sldId id="1095" r:id="rId43"/>
    <p:sldId id="1179" r:id="rId44"/>
    <p:sldId id="1096" r:id="rId45"/>
    <p:sldId id="1097" r:id="rId46"/>
    <p:sldId id="1093" r:id="rId47"/>
    <p:sldId id="1099" r:id="rId48"/>
    <p:sldId id="1104" r:id="rId49"/>
    <p:sldId id="1105" r:id="rId50"/>
    <p:sldId id="1107" r:id="rId51"/>
    <p:sldId id="1100" r:id="rId52"/>
    <p:sldId id="1101" r:id="rId53"/>
    <p:sldId id="1102" r:id="rId54"/>
    <p:sldId id="1103" r:id="rId55"/>
    <p:sldId id="1147" r:id="rId56"/>
    <p:sldId id="1149" r:id="rId57"/>
    <p:sldId id="1111" r:id="rId58"/>
    <p:sldId id="1159" r:id="rId59"/>
    <p:sldId id="1112" r:id="rId60"/>
    <p:sldId id="1098" r:id="rId61"/>
    <p:sldId id="1169" r:id="rId62"/>
    <p:sldId id="1113" r:id="rId63"/>
    <p:sldId id="1116" r:id="rId64"/>
    <p:sldId id="1117" r:id="rId65"/>
    <p:sldId id="1170" r:id="rId66"/>
    <p:sldId id="1120" r:id="rId67"/>
    <p:sldId id="1125" r:id="rId68"/>
    <p:sldId id="1126" r:id="rId69"/>
    <p:sldId id="1124" r:id="rId70"/>
    <p:sldId id="1122" r:id="rId71"/>
    <p:sldId id="1123" r:id="rId72"/>
    <p:sldId id="1146" r:id="rId73"/>
    <p:sldId id="1145" r:id="rId74"/>
    <p:sldId id="1171" r:id="rId75"/>
    <p:sldId id="1114" r:id="rId76"/>
    <p:sldId id="1115" r:id="rId77"/>
    <p:sldId id="1172" r:id="rId78"/>
    <p:sldId id="1127" r:id="rId79"/>
    <p:sldId id="1137" r:id="rId80"/>
    <p:sldId id="1128" r:id="rId81"/>
    <p:sldId id="1138" r:id="rId82"/>
    <p:sldId id="1141" r:id="rId83"/>
    <p:sldId id="1180" r:id="rId84"/>
    <p:sldId id="1161" r:id="rId85"/>
    <p:sldId id="1166" r:id="rId86"/>
    <p:sldId id="1167" r:id="rId87"/>
    <p:sldId id="1130" r:id="rId88"/>
    <p:sldId id="1151" r:id="rId89"/>
    <p:sldId id="1152" r:id="rId90"/>
    <p:sldId id="1150" r:id="rId91"/>
    <p:sldId id="1153" r:id="rId92"/>
    <p:sldId id="1154" r:id="rId93"/>
    <p:sldId id="1155" r:id="rId94"/>
    <p:sldId id="1156" r:id="rId95"/>
    <p:sldId id="1131" r:id="rId96"/>
    <p:sldId id="1136" r:id="rId97"/>
    <p:sldId id="1132" r:id="rId98"/>
    <p:sldId id="1134" r:id="rId99"/>
    <p:sldId id="1135" r:id="rId100"/>
    <p:sldId id="1133" r:id="rId101"/>
    <p:sldId id="282" r:id="rId102"/>
    <p:sldId id="294" r:id="rId10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A18F"/>
    <a:srgbClr val="E0202C"/>
    <a:srgbClr val="F4F1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FE13D-5F10-47A5-B8FB-6A76FCA8C5FD}" type="datetimeFigureOut">
              <a:rPr lang="de-DE" smtClean="0"/>
              <a:t>26.03.2026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614A6-B383-4850-8528-4FACA4E0E4C6}" type="slidenum">
              <a:rPr lang="de-DE" smtClean="0"/>
              <a:t>‹Nr.›</a:t>
            </a:fld>
            <a:endParaRPr lang="de-DE"/>
          </a:p>
        </p:txBody>
      </p:sp>
    </p:spTree>
    <p:extLst>
      <p:ext uri="{BB962C8B-B14F-4D97-AF65-F5344CB8AC3E}">
        <p14:creationId xmlns:p14="http://schemas.microsoft.com/office/powerpoint/2010/main" val="2002704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8CFFD-A5E6-1B3A-F010-CB4D3D57F26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42C4B60-B71C-3749-6C2C-1F1447E52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5" name="Fußzeilenplatzhalter 4">
            <a:extLst>
              <a:ext uri="{FF2B5EF4-FFF2-40B4-BE49-F238E27FC236}">
                <a16:creationId xmlns:a16="http://schemas.microsoft.com/office/drawing/2014/main" id="{EF9D60AC-0357-F39F-3637-C563F34B8D92}"/>
              </a:ext>
            </a:extLst>
          </p:cNvPr>
          <p:cNvSpPr>
            <a:spLocks noGrp="1"/>
          </p:cNvSpPr>
          <p:nvPr>
            <p:ph type="ftr" sz="quarter" idx="11"/>
          </p:nvPr>
        </p:nvSpPr>
        <p:spPr>
          <a:xfrm>
            <a:off x="1524000" y="6337779"/>
            <a:ext cx="6705599"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6" name="Foliennummernplatzhalter 5">
            <a:extLst>
              <a:ext uri="{FF2B5EF4-FFF2-40B4-BE49-F238E27FC236}">
                <a16:creationId xmlns:a16="http://schemas.microsoft.com/office/drawing/2014/main" id="{6D494395-62CC-B4D4-92A0-77E0F1F3872B}"/>
              </a:ext>
            </a:extLst>
          </p:cNvPr>
          <p:cNvSpPr>
            <a:spLocks noGrp="1"/>
          </p:cNvSpPr>
          <p:nvPr>
            <p:ph type="sldNum" sz="quarter" idx="12"/>
          </p:nvPr>
        </p:nvSpPr>
        <p:spPr>
          <a:xfrm>
            <a:off x="8610600" y="6337778"/>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1667427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CF4C91-3338-93BA-86E2-AC12F2ECFA0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93CDC41-433C-5CB2-9BE9-8E779C2CA65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42386598-B75E-2F52-EF00-08917274593D}"/>
              </a:ext>
            </a:extLst>
          </p:cNvPr>
          <p:cNvSpPr>
            <a:spLocks noGrp="1"/>
          </p:cNvSpPr>
          <p:nvPr>
            <p:ph type="ftr" sz="quarter" idx="11"/>
          </p:nvPr>
        </p:nvSpPr>
        <p:spPr>
          <a:xfrm>
            <a:off x="838200" y="6346406"/>
            <a:ext cx="7607060"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6" name="Foliennummernplatzhalter 5">
            <a:extLst>
              <a:ext uri="{FF2B5EF4-FFF2-40B4-BE49-F238E27FC236}">
                <a16:creationId xmlns:a16="http://schemas.microsoft.com/office/drawing/2014/main" id="{5A76A9C2-4F47-12CF-D435-3351F923785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191216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71B71C5-C089-9083-9B69-CA8DAAFD229B}"/>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335CC10-AE97-D967-20A1-9DB5BD0745F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4C1A1E86-A9FC-474A-7AE8-D81BCEBBED6D}"/>
              </a:ext>
            </a:extLst>
          </p:cNvPr>
          <p:cNvSpPr>
            <a:spLocks noGrp="1"/>
          </p:cNvSpPr>
          <p:nvPr>
            <p:ph type="ftr" sz="quarter" idx="11"/>
          </p:nvPr>
        </p:nvSpPr>
        <p:spPr>
          <a:xfrm>
            <a:off x="838200" y="6380911"/>
            <a:ext cx="7512170"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6" name="Foliennummernplatzhalter 5">
            <a:extLst>
              <a:ext uri="{FF2B5EF4-FFF2-40B4-BE49-F238E27FC236}">
                <a16:creationId xmlns:a16="http://schemas.microsoft.com/office/drawing/2014/main" id="{F2D9DC9A-F6FD-D5EB-95CE-37F17DCB314B}"/>
              </a:ext>
            </a:extLst>
          </p:cNvPr>
          <p:cNvSpPr>
            <a:spLocks noGrp="1"/>
          </p:cNvSpPr>
          <p:nvPr>
            <p:ph type="sldNum" sz="quarter" idx="12"/>
          </p:nvPr>
        </p:nvSpPr>
        <p:spPr>
          <a:xfrm>
            <a:off x="8610600" y="6356350"/>
            <a:ext cx="2743200" cy="365125"/>
          </a:xfrm>
          <a:prstGeom prst="rect">
            <a:avLst/>
          </a:prstGeom>
        </p:spPr>
        <p:txBody>
          <a:bodyPr/>
          <a:lstStyle/>
          <a:p>
            <a:fld id="{3658A303-5D1C-4A25-BEE2-40DA71F2D96C}" type="slidenum">
              <a:rPr lang="de-DE" smtClean="0"/>
              <a:t>‹Nr.›</a:t>
            </a:fld>
            <a:endParaRPr lang="de-DE"/>
          </a:p>
        </p:txBody>
      </p:sp>
    </p:spTree>
    <p:extLst>
      <p:ext uri="{BB962C8B-B14F-4D97-AF65-F5344CB8AC3E}">
        <p14:creationId xmlns:p14="http://schemas.microsoft.com/office/powerpoint/2010/main" val="3448330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elfoli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EA96B-1675-279A-8AB4-7409DE892DDD}"/>
              </a:ext>
            </a:extLst>
          </p:cNvPr>
          <p:cNvSpPr>
            <a:spLocks noGrp="1"/>
          </p:cNvSpPr>
          <p:nvPr>
            <p:ph type="ctrTitle"/>
          </p:nvPr>
        </p:nvSpPr>
        <p:spPr>
          <a:xfrm>
            <a:off x="911424" y="3068960"/>
            <a:ext cx="10442376" cy="1631216"/>
          </a:xfrm>
        </p:spPr>
        <p:txBody>
          <a:bodyPr wrap="square" anchor="t" anchorCtr="0">
            <a:noAutofit/>
          </a:bodyPr>
          <a:lstStyle>
            <a:lvl1pPr algn="l">
              <a:lnSpc>
                <a:spcPct val="100000"/>
              </a:lnSpc>
              <a:defRPr sz="5000" cap="all" spc="150" baseline="0">
                <a:solidFill>
                  <a:schemeClr val="tx1"/>
                </a:solidFill>
              </a:defRPr>
            </a:lvl1pPr>
          </a:lstStyle>
          <a:p>
            <a:endParaRPr lang="de-DE" dirty="0"/>
          </a:p>
        </p:txBody>
      </p:sp>
      <p:sp>
        <p:nvSpPr>
          <p:cNvPr id="3" name="Untertitel 2">
            <a:extLst>
              <a:ext uri="{FF2B5EF4-FFF2-40B4-BE49-F238E27FC236}">
                <a16:creationId xmlns:a16="http://schemas.microsoft.com/office/drawing/2014/main" id="{C5E55456-4223-4DBA-5D9B-545CD3D4966D}"/>
              </a:ext>
            </a:extLst>
          </p:cNvPr>
          <p:cNvSpPr>
            <a:spLocks noGrp="1"/>
          </p:cNvSpPr>
          <p:nvPr>
            <p:ph type="subTitle" idx="1"/>
          </p:nvPr>
        </p:nvSpPr>
        <p:spPr>
          <a:xfrm>
            <a:off x="911424" y="4824000"/>
            <a:ext cx="10442376" cy="400110"/>
          </a:xfrm>
        </p:spPr>
        <p:txBody>
          <a:bodyPr wrap="square">
            <a:spAutoFit/>
          </a:bodyPr>
          <a:lstStyle>
            <a:lvl1pPr marL="0" indent="0" algn="l">
              <a:lnSpc>
                <a:spcPct val="100000"/>
              </a:lnSpc>
              <a:buNone/>
              <a:defRPr sz="2000" b="1" spc="8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pic>
        <p:nvPicPr>
          <p:cNvPr id="10" name="Grafik 9">
            <a:extLst>
              <a:ext uri="{FF2B5EF4-FFF2-40B4-BE49-F238E27FC236}">
                <a16:creationId xmlns:a16="http://schemas.microsoft.com/office/drawing/2014/main" id="{F9166FF3-32A6-BB49-FF6E-BFC6153E1628}"/>
              </a:ext>
            </a:extLst>
          </p:cNvPr>
          <p:cNvPicPr>
            <a:picLocks noChangeAspect="1"/>
          </p:cNvPicPr>
          <p:nvPr/>
        </p:nvPicPr>
        <p:blipFill>
          <a:blip r:embed="rId2">
            <a:extLst>
              <a:ext uri="{96DAC541-7B7A-43D3-8B79-37D633B846F1}">
                <asvg:svgBlip xmlns:asvg="http://schemas.microsoft.com/office/drawing/2016/SVG/main" r:embed="rId3"/>
              </a:ext>
            </a:extLst>
          </a:blip>
          <a:srcRect r="10476"/>
          <a:stretch/>
        </p:blipFill>
        <p:spPr>
          <a:xfrm>
            <a:off x="8904312" y="692696"/>
            <a:ext cx="3287688" cy="3672408"/>
          </a:xfrm>
          <a:prstGeom prst="rect">
            <a:avLst/>
          </a:prstGeom>
        </p:spPr>
      </p:pic>
      <p:sp>
        <p:nvSpPr>
          <p:cNvPr id="4" name="Textfeld 3">
            <a:extLst>
              <a:ext uri="{FF2B5EF4-FFF2-40B4-BE49-F238E27FC236}">
                <a16:creationId xmlns:a16="http://schemas.microsoft.com/office/drawing/2014/main" id="{1A294C2B-7C26-E906-FE45-0E1174FAA80F}"/>
              </a:ext>
            </a:extLst>
          </p:cNvPr>
          <p:cNvSpPr txBox="1"/>
          <p:nvPr/>
        </p:nvSpPr>
        <p:spPr>
          <a:xfrm>
            <a:off x="921600" y="620688"/>
            <a:ext cx="3086168" cy="215444"/>
          </a:xfrm>
          <a:prstGeom prst="rect">
            <a:avLst/>
          </a:prstGeom>
          <a:noFill/>
        </p:spPr>
        <p:txBody>
          <a:bodyPr wrap="square" rtlCol="0">
            <a:spAutoFit/>
          </a:bodyPr>
          <a:lstStyle/>
          <a:p>
            <a:pPr>
              <a:lnSpc>
                <a:spcPct val="100000"/>
              </a:lnSpc>
            </a:pPr>
            <a:r>
              <a:rPr lang="de-DE" sz="800" cap="all" spc="20" dirty="0">
                <a:solidFill>
                  <a:schemeClr val="tx1"/>
                </a:solidFill>
              </a:rPr>
              <a:t>STADT FREIBURG IM BREISGAU</a:t>
            </a:r>
          </a:p>
        </p:txBody>
      </p:sp>
      <p:sp>
        <p:nvSpPr>
          <p:cNvPr id="8" name="Textplatzhalter 7">
            <a:extLst>
              <a:ext uri="{FF2B5EF4-FFF2-40B4-BE49-F238E27FC236}">
                <a16:creationId xmlns:a16="http://schemas.microsoft.com/office/drawing/2014/main" id="{5FC85900-6561-EB47-3B5B-44D870BE3066}"/>
              </a:ext>
            </a:extLst>
          </p:cNvPr>
          <p:cNvSpPr>
            <a:spLocks noGrp="1"/>
          </p:cNvSpPr>
          <p:nvPr>
            <p:ph type="body" sz="quarter" idx="13"/>
          </p:nvPr>
        </p:nvSpPr>
        <p:spPr>
          <a:xfrm>
            <a:off x="876432" y="744512"/>
            <a:ext cx="3347360" cy="215444"/>
          </a:xfrm>
        </p:spPr>
        <p:txBody>
          <a:bodyPr wrap="square">
            <a:spAutoFit/>
          </a:bodyPr>
          <a:lstStyle>
            <a:lvl1pPr marL="48600" indent="0">
              <a:lnSpc>
                <a:spcPct val="100000"/>
              </a:lnSpc>
              <a:buNone/>
              <a:defRPr sz="800" b="1" cap="all" spc="20" baseline="0">
                <a:solidFill>
                  <a:schemeClr val="tx1"/>
                </a:solidFill>
              </a:defRPr>
            </a:lvl1pPr>
            <a:lvl2pPr marL="505800" indent="0">
              <a:lnSpc>
                <a:spcPct val="100000"/>
              </a:lnSpc>
              <a:buNone/>
              <a:defRPr sz="800"/>
            </a:lvl2pPr>
            <a:lvl3pPr marL="963000" indent="0">
              <a:lnSpc>
                <a:spcPct val="100000"/>
              </a:lnSpc>
              <a:buNone/>
              <a:defRPr sz="800"/>
            </a:lvl3pPr>
            <a:lvl4pPr marL="1420200" indent="0">
              <a:lnSpc>
                <a:spcPct val="100000"/>
              </a:lnSpc>
              <a:buNone/>
              <a:defRPr sz="800"/>
            </a:lvl4pPr>
            <a:lvl5pPr marL="1877400" indent="0">
              <a:lnSpc>
                <a:spcPct val="100000"/>
              </a:lnSpc>
              <a:buNone/>
              <a:defRPr sz="800"/>
            </a:lvl5pPr>
          </a:lstStyle>
          <a:p>
            <a:pPr lvl="0"/>
            <a:endParaRPr lang="de-DE" dirty="0"/>
          </a:p>
        </p:txBody>
      </p:sp>
    </p:spTree>
    <p:extLst>
      <p:ext uri="{BB962C8B-B14F-4D97-AF65-F5344CB8AC3E}">
        <p14:creationId xmlns:p14="http://schemas.microsoft.com/office/powerpoint/2010/main" val="4001025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Kapitel">
    <p:bg>
      <p:bgPr>
        <a:solidFill>
          <a:srgbClr val="F4F1E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EA96B-1675-279A-8AB4-7409DE892DDD}"/>
              </a:ext>
            </a:extLst>
          </p:cNvPr>
          <p:cNvSpPr>
            <a:spLocks noGrp="1"/>
          </p:cNvSpPr>
          <p:nvPr>
            <p:ph type="ctrTitle"/>
          </p:nvPr>
        </p:nvSpPr>
        <p:spPr>
          <a:xfrm>
            <a:off x="911424" y="3068960"/>
            <a:ext cx="10442376" cy="1631216"/>
          </a:xfrm>
        </p:spPr>
        <p:txBody>
          <a:bodyPr wrap="square" anchor="t" anchorCtr="0">
            <a:noAutofit/>
          </a:bodyPr>
          <a:lstStyle>
            <a:lvl1pPr algn="l">
              <a:lnSpc>
                <a:spcPct val="100000"/>
              </a:lnSpc>
              <a:defRPr sz="5000" cap="all" spc="150" baseline="0">
                <a:solidFill>
                  <a:schemeClr val="tx1"/>
                </a:solidFill>
              </a:defRPr>
            </a:lvl1pPr>
          </a:lstStyle>
          <a:p>
            <a:endParaRPr lang="de-DE" dirty="0"/>
          </a:p>
        </p:txBody>
      </p:sp>
      <p:pic>
        <p:nvPicPr>
          <p:cNvPr id="4" name="Grafik 3">
            <a:extLst>
              <a:ext uri="{FF2B5EF4-FFF2-40B4-BE49-F238E27FC236}">
                <a16:creationId xmlns:a16="http://schemas.microsoft.com/office/drawing/2014/main" id="{F921DF6A-D817-88BB-0C90-5EDBA1F2E0ED}"/>
              </a:ext>
            </a:extLst>
          </p:cNvPr>
          <p:cNvPicPr>
            <a:picLocks noChangeAspect="1"/>
          </p:cNvPicPr>
          <p:nvPr/>
        </p:nvPicPr>
        <p:blipFill>
          <a:blip r:embed="rId2">
            <a:extLst>
              <a:ext uri="{96DAC541-7B7A-43D3-8B79-37D633B846F1}">
                <asvg:svgBlip xmlns:asvg="http://schemas.microsoft.com/office/drawing/2016/SVG/main" r:embed="rId3"/>
              </a:ext>
            </a:extLst>
          </a:blip>
          <a:srcRect r="10476"/>
          <a:stretch/>
        </p:blipFill>
        <p:spPr>
          <a:xfrm>
            <a:off x="8904312" y="692696"/>
            <a:ext cx="3287688" cy="3672408"/>
          </a:xfrm>
          <a:prstGeom prst="rect">
            <a:avLst/>
          </a:prstGeom>
        </p:spPr>
      </p:pic>
      <p:sp>
        <p:nvSpPr>
          <p:cNvPr id="3" name="Untertitel 2">
            <a:extLst>
              <a:ext uri="{FF2B5EF4-FFF2-40B4-BE49-F238E27FC236}">
                <a16:creationId xmlns:a16="http://schemas.microsoft.com/office/drawing/2014/main" id="{B37DCC70-695C-6C09-80D4-D966BF2CAD9F}"/>
              </a:ext>
            </a:extLst>
          </p:cNvPr>
          <p:cNvSpPr>
            <a:spLocks noGrp="1"/>
          </p:cNvSpPr>
          <p:nvPr>
            <p:ph type="subTitle" idx="1"/>
          </p:nvPr>
        </p:nvSpPr>
        <p:spPr>
          <a:xfrm>
            <a:off x="911424" y="4824000"/>
            <a:ext cx="10442376" cy="400110"/>
          </a:xfrm>
        </p:spPr>
        <p:txBody>
          <a:bodyPr wrap="square">
            <a:spAutoFit/>
          </a:bodyPr>
          <a:lstStyle>
            <a:lvl1pPr marL="0" indent="0" algn="l">
              <a:lnSpc>
                <a:spcPct val="100000"/>
              </a:lnSpc>
              <a:buNone/>
              <a:defRPr sz="2000" b="1" spc="8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spTree>
    <p:extLst>
      <p:ext uri="{BB962C8B-B14F-4D97-AF65-F5344CB8AC3E}">
        <p14:creationId xmlns:p14="http://schemas.microsoft.com/office/powerpoint/2010/main" val="23539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Überschrift und Text">
    <p:bg>
      <p:bgPr>
        <a:solidFill>
          <a:schemeClr val="bg1"/>
        </a:solidFill>
        <a:effectLst/>
      </p:bgPr>
    </p:bg>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243A74A7-6B87-AC9E-7853-AA125CA4D450}"/>
              </a:ext>
            </a:extLst>
          </p:cNvPr>
          <p:cNvSpPr>
            <a:spLocks noGrp="1"/>
          </p:cNvSpPr>
          <p:nvPr>
            <p:ph type="ftr" sz="quarter" idx="11"/>
          </p:nvPr>
        </p:nvSpPr>
        <p:spPr>
          <a:xfrm>
            <a:off x="911424" y="6235581"/>
            <a:ext cx="6653942" cy="365125"/>
          </a:xfrm>
          <a:prstGeom prst="rect">
            <a:avLst/>
          </a:prstGeom>
        </p:spPr>
        <p:txBody>
          <a:bodyPr/>
          <a:lstStyle/>
          <a:p>
            <a:r>
              <a:rPr lang="de-DE" dirty="0"/>
              <a:t>Fortbildung „Fördermöglichkeiten &amp; Finanzierung“ | 16.03.2026 | AWV Abt. Wohnungswesen | Herr Denk</a:t>
            </a:r>
          </a:p>
        </p:txBody>
      </p:sp>
      <p:sp>
        <p:nvSpPr>
          <p:cNvPr id="7" name="Foliennummernplatzhalter 6">
            <a:extLst>
              <a:ext uri="{FF2B5EF4-FFF2-40B4-BE49-F238E27FC236}">
                <a16:creationId xmlns:a16="http://schemas.microsoft.com/office/drawing/2014/main" id="{6BB5EF62-4F16-D5DD-FECB-AE23634A984A}"/>
              </a:ext>
            </a:extLst>
          </p:cNvPr>
          <p:cNvSpPr>
            <a:spLocks noGrp="1"/>
          </p:cNvSpPr>
          <p:nvPr>
            <p:ph type="sldNum" sz="quarter" idx="12"/>
          </p:nvPr>
        </p:nvSpPr>
        <p:spPr>
          <a:xfrm>
            <a:off x="8610600" y="6356350"/>
            <a:ext cx="2743200" cy="365125"/>
          </a:xfrm>
          <a:prstGeom prst="rect">
            <a:avLst/>
          </a:prstGeom>
        </p:spPr>
        <p:txBody>
          <a:bodyPr/>
          <a:lstStyle/>
          <a:p>
            <a:fld id="{1354209B-1C1D-024D-901F-5C671C233D00}" type="slidenum">
              <a:rPr lang="de-DE" smtClean="0"/>
              <a:t>‹Nr.›</a:t>
            </a:fld>
            <a:endParaRPr lang="de-DE"/>
          </a:p>
        </p:txBody>
      </p:sp>
      <p:sp>
        <p:nvSpPr>
          <p:cNvPr id="4" name="Textplatzhalter 3">
            <a:extLst>
              <a:ext uri="{FF2B5EF4-FFF2-40B4-BE49-F238E27FC236}">
                <a16:creationId xmlns:a16="http://schemas.microsoft.com/office/drawing/2014/main" id="{E0FBC995-FD54-C92B-3AF4-0B79D9FF1790}"/>
              </a:ext>
            </a:extLst>
          </p:cNvPr>
          <p:cNvSpPr>
            <a:spLocks noGrp="1"/>
          </p:cNvSpPr>
          <p:nvPr>
            <p:ph type="body" sz="half" idx="2"/>
          </p:nvPr>
        </p:nvSpPr>
        <p:spPr>
          <a:xfrm>
            <a:off x="911424" y="2492896"/>
            <a:ext cx="4968552" cy="3357103"/>
          </a:xfrm>
        </p:spPr>
        <p:txBody>
          <a:bodyPr>
            <a:normAutofit/>
          </a:bodyPr>
          <a:lstStyle>
            <a:lvl1pPr marL="0" indent="0">
              <a:lnSpc>
                <a:spcPct val="100000"/>
              </a:lnSpc>
              <a:buNone/>
              <a:defRPr sz="1400" spc="5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e-DE" dirty="0"/>
          </a:p>
        </p:txBody>
      </p:sp>
      <p:sp>
        <p:nvSpPr>
          <p:cNvPr id="2" name="Titel 1">
            <a:extLst>
              <a:ext uri="{FF2B5EF4-FFF2-40B4-BE49-F238E27FC236}">
                <a16:creationId xmlns:a16="http://schemas.microsoft.com/office/drawing/2014/main" id="{A24EAD78-71FD-AB46-F650-9DB9258CACCF}"/>
              </a:ext>
            </a:extLst>
          </p:cNvPr>
          <p:cNvSpPr>
            <a:spLocks noGrp="1"/>
          </p:cNvSpPr>
          <p:nvPr>
            <p:ph type="title"/>
          </p:nvPr>
        </p:nvSpPr>
        <p:spPr>
          <a:xfrm>
            <a:off x="930528" y="1008000"/>
            <a:ext cx="4157360" cy="553998"/>
          </a:xfrm>
        </p:spPr>
        <p:txBody>
          <a:bodyPr wrap="square" anchor="t" anchorCtr="0">
            <a:spAutoFit/>
          </a:bodyPr>
          <a:lstStyle>
            <a:lvl1pPr>
              <a:lnSpc>
                <a:spcPct val="100000"/>
              </a:lnSpc>
              <a:defRPr sz="3000" b="0" cap="none" spc="50" baseline="0">
                <a:solidFill>
                  <a:schemeClr val="tx1"/>
                </a:solidFill>
              </a:defRPr>
            </a:lvl1pPr>
          </a:lstStyle>
          <a:p>
            <a:endParaRPr lang="de-DE" dirty="0"/>
          </a:p>
        </p:txBody>
      </p:sp>
      <p:sp>
        <p:nvSpPr>
          <p:cNvPr id="3" name="Textplatzhalter 3">
            <a:extLst>
              <a:ext uri="{FF2B5EF4-FFF2-40B4-BE49-F238E27FC236}">
                <a16:creationId xmlns:a16="http://schemas.microsoft.com/office/drawing/2014/main" id="{09D33218-F349-BCAD-5ECC-98B34CA63FB4}"/>
              </a:ext>
            </a:extLst>
          </p:cNvPr>
          <p:cNvSpPr>
            <a:spLocks noGrp="1"/>
          </p:cNvSpPr>
          <p:nvPr>
            <p:ph type="body" sz="half" idx="13"/>
          </p:nvPr>
        </p:nvSpPr>
        <p:spPr>
          <a:xfrm>
            <a:off x="6168010" y="2492896"/>
            <a:ext cx="5112566" cy="3364170"/>
          </a:xfrm>
        </p:spPr>
        <p:txBody>
          <a:bodyPr>
            <a:noAutofit/>
          </a:bodyPr>
          <a:lstStyle>
            <a:lvl1pPr marL="0" indent="0">
              <a:lnSpc>
                <a:spcPct val="100000"/>
              </a:lnSpc>
              <a:buNone/>
              <a:defRPr sz="1400" b="0" spc="5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e-DE" dirty="0"/>
          </a:p>
        </p:txBody>
      </p:sp>
    </p:spTree>
    <p:extLst>
      <p:ext uri="{BB962C8B-B14F-4D97-AF65-F5344CB8AC3E}">
        <p14:creationId xmlns:p14="http://schemas.microsoft.com/office/powerpoint/2010/main" val="2947136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folie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EA96B-1675-279A-8AB4-7409DE892DDD}"/>
              </a:ext>
            </a:extLst>
          </p:cNvPr>
          <p:cNvSpPr>
            <a:spLocks noGrp="1"/>
          </p:cNvSpPr>
          <p:nvPr>
            <p:ph type="ctrTitle"/>
          </p:nvPr>
        </p:nvSpPr>
        <p:spPr>
          <a:xfrm>
            <a:off x="911424" y="3068960"/>
            <a:ext cx="10442376" cy="1631216"/>
          </a:xfrm>
        </p:spPr>
        <p:txBody>
          <a:bodyPr wrap="square" anchor="t" anchorCtr="0">
            <a:noAutofit/>
          </a:bodyPr>
          <a:lstStyle>
            <a:lvl1pPr algn="l">
              <a:lnSpc>
                <a:spcPct val="100000"/>
              </a:lnSpc>
              <a:defRPr sz="5000" cap="all" spc="150" baseline="0">
                <a:solidFill>
                  <a:schemeClr val="bg1"/>
                </a:solidFill>
              </a:defRPr>
            </a:lvl1pPr>
          </a:lstStyle>
          <a:p>
            <a:endParaRPr lang="de-DE" dirty="0"/>
          </a:p>
        </p:txBody>
      </p:sp>
      <p:sp>
        <p:nvSpPr>
          <p:cNvPr id="3" name="Untertitel 2">
            <a:extLst>
              <a:ext uri="{FF2B5EF4-FFF2-40B4-BE49-F238E27FC236}">
                <a16:creationId xmlns:a16="http://schemas.microsoft.com/office/drawing/2014/main" id="{C5E55456-4223-4DBA-5D9B-545CD3D4966D}"/>
              </a:ext>
            </a:extLst>
          </p:cNvPr>
          <p:cNvSpPr>
            <a:spLocks noGrp="1"/>
          </p:cNvSpPr>
          <p:nvPr>
            <p:ph type="subTitle" idx="1"/>
          </p:nvPr>
        </p:nvSpPr>
        <p:spPr>
          <a:xfrm>
            <a:off x="911424" y="4824000"/>
            <a:ext cx="10442376" cy="400110"/>
          </a:xfrm>
        </p:spPr>
        <p:txBody>
          <a:bodyPr wrap="square">
            <a:spAutoFit/>
          </a:bodyPr>
          <a:lstStyle>
            <a:lvl1pPr marL="0" indent="0" algn="l">
              <a:lnSpc>
                <a:spcPct val="100000"/>
              </a:lnSpc>
              <a:buNone/>
              <a:defRPr sz="2000" b="1" spc="8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dirty="0"/>
          </a:p>
        </p:txBody>
      </p:sp>
      <p:sp>
        <p:nvSpPr>
          <p:cNvPr id="5" name="Fußzeilenplatzhalter 4">
            <a:extLst>
              <a:ext uri="{FF2B5EF4-FFF2-40B4-BE49-F238E27FC236}">
                <a16:creationId xmlns:a16="http://schemas.microsoft.com/office/drawing/2014/main" id="{E4E4F4B1-E476-2876-4A53-5CAE38E3DC41}"/>
              </a:ext>
            </a:extLst>
          </p:cNvPr>
          <p:cNvSpPr>
            <a:spLocks noGrp="1"/>
          </p:cNvSpPr>
          <p:nvPr>
            <p:ph type="ftr" sz="quarter" idx="11"/>
          </p:nvPr>
        </p:nvSpPr>
        <p:spPr/>
        <p:txBody>
          <a:bodyPr/>
          <a:lstStyle>
            <a:lvl1pPr>
              <a:defRPr>
                <a:solidFill>
                  <a:schemeClr val="bg1"/>
                </a:solidFill>
              </a:defRPr>
            </a:lvl1pPr>
          </a:lstStyle>
          <a:p>
            <a:r>
              <a:rPr lang="de-DE"/>
              <a:t>Titel der Präsentation | Datum | Name Amt</a:t>
            </a:r>
            <a:endParaRPr lang="de-DE" dirty="0"/>
          </a:p>
        </p:txBody>
      </p:sp>
      <p:sp>
        <p:nvSpPr>
          <p:cNvPr id="6" name="Foliennummernplatzhalter 5">
            <a:extLst>
              <a:ext uri="{FF2B5EF4-FFF2-40B4-BE49-F238E27FC236}">
                <a16:creationId xmlns:a16="http://schemas.microsoft.com/office/drawing/2014/main" id="{BDA4722E-F381-F3B8-8AE5-2F97531B4CF1}"/>
              </a:ext>
            </a:extLst>
          </p:cNvPr>
          <p:cNvSpPr>
            <a:spLocks noGrp="1"/>
          </p:cNvSpPr>
          <p:nvPr>
            <p:ph type="sldNum" sz="quarter" idx="12"/>
          </p:nvPr>
        </p:nvSpPr>
        <p:spPr/>
        <p:txBody>
          <a:bodyPr/>
          <a:lstStyle>
            <a:lvl1pPr>
              <a:defRPr>
                <a:solidFill>
                  <a:schemeClr val="bg1"/>
                </a:solidFill>
              </a:defRPr>
            </a:lvl1pPr>
          </a:lstStyle>
          <a:p>
            <a:fld id="{1354209B-1C1D-024D-901F-5C671C233D00}" type="slidenum">
              <a:rPr lang="de-DE" smtClean="0"/>
              <a:pPr/>
              <a:t>‹Nr.›</a:t>
            </a:fld>
            <a:endParaRPr lang="de-DE"/>
          </a:p>
        </p:txBody>
      </p:sp>
      <p:pic>
        <p:nvPicPr>
          <p:cNvPr id="10" name="Grafik 9">
            <a:extLst>
              <a:ext uri="{FF2B5EF4-FFF2-40B4-BE49-F238E27FC236}">
                <a16:creationId xmlns:a16="http://schemas.microsoft.com/office/drawing/2014/main" id="{F9166FF3-32A6-BB49-FF6E-BFC6153E1628}"/>
              </a:ext>
            </a:extLst>
          </p:cNvPr>
          <p:cNvPicPr>
            <a:picLocks noChangeAspect="1"/>
          </p:cNvPicPr>
          <p:nvPr userDrawn="1"/>
        </p:nvPicPr>
        <p:blipFill>
          <a:blip r:embed="rId2">
            <a:extLst>
              <a:ext uri="{96DAC541-7B7A-43D3-8B79-37D633B846F1}">
                <asvg:svgBlip xmlns:asvg="http://schemas.microsoft.com/office/drawing/2016/SVG/main" r:embed="rId3"/>
              </a:ext>
            </a:extLst>
          </a:blip>
          <a:srcRect r="10476"/>
          <a:stretch/>
        </p:blipFill>
        <p:spPr>
          <a:xfrm>
            <a:off x="8904312" y="692696"/>
            <a:ext cx="3287688" cy="3672408"/>
          </a:xfrm>
          <a:prstGeom prst="rect">
            <a:avLst/>
          </a:prstGeom>
        </p:spPr>
      </p:pic>
      <p:sp>
        <p:nvSpPr>
          <p:cNvPr id="4" name="Textfeld 3">
            <a:extLst>
              <a:ext uri="{FF2B5EF4-FFF2-40B4-BE49-F238E27FC236}">
                <a16:creationId xmlns:a16="http://schemas.microsoft.com/office/drawing/2014/main" id="{0F475792-EAEE-BCD4-AFA0-CD4D5C696049}"/>
              </a:ext>
            </a:extLst>
          </p:cNvPr>
          <p:cNvSpPr txBox="1"/>
          <p:nvPr userDrawn="1"/>
        </p:nvSpPr>
        <p:spPr>
          <a:xfrm>
            <a:off x="921600" y="620688"/>
            <a:ext cx="3086168" cy="215444"/>
          </a:xfrm>
          <a:prstGeom prst="rect">
            <a:avLst/>
          </a:prstGeom>
          <a:noFill/>
        </p:spPr>
        <p:txBody>
          <a:bodyPr wrap="square" rtlCol="0">
            <a:spAutoFit/>
          </a:bodyPr>
          <a:lstStyle/>
          <a:p>
            <a:pPr>
              <a:lnSpc>
                <a:spcPct val="100000"/>
              </a:lnSpc>
            </a:pPr>
            <a:r>
              <a:rPr lang="de-DE" sz="800" cap="all" spc="20" dirty="0">
                <a:solidFill>
                  <a:schemeClr val="bg1"/>
                </a:solidFill>
              </a:rPr>
              <a:t>STADT FREIBURG IM BREISGAU</a:t>
            </a:r>
          </a:p>
        </p:txBody>
      </p:sp>
      <p:sp>
        <p:nvSpPr>
          <p:cNvPr id="7" name="Textplatzhalter 7">
            <a:extLst>
              <a:ext uri="{FF2B5EF4-FFF2-40B4-BE49-F238E27FC236}">
                <a16:creationId xmlns:a16="http://schemas.microsoft.com/office/drawing/2014/main" id="{02C6116C-43BA-F760-0B80-42E53C402AB7}"/>
              </a:ext>
            </a:extLst>
          </p:cNvPr>
          <p:cNvSpPr>
            <a:spLocks noGrp="1"/>
          </p:cNvSpPr>
          <p:nvPr>
            <p:ph type="body" sz="quarter" idx="13"/>
          </p:nvPr>
        </p:nvSpPr>
        <p:spPr>
          <a:xfrm>
            <a:off x="876432" y="744512"/>
            <a:ext cx="3347360" cy="215444"/>
          </a:xfrm>
        </p:spPr>
        <p:txBody>
          <a:bodyPr wrap="square">
            <a:spAutoFit/>
          </a:bodyPr>
          <a:lstStyle>
            <a:lvl1pPr marL="48600" indent="0">
              <a:lnSpc>
                <a:spcPct val="100000"/>
              </a:lnSpc>
              <a:buNone/>
              <a:defRPr sz="800" b="1" cap="all" spc="20" baseline="0">
                <a:solidFill>
                  <a:schemeClr val="bg1"/>
                </a:solidFill>
              </a:defRPr>
            </a:lvl1pPr>
            <a:lvl2pPr marL="505800" indent="0">
              <a:lnSpc>
                <a:spcPct val="100000"/>
              </a:lnSpc>
              <a:buNone/>
              <a:defRPr sz="800"/>
            </a:lvl2pPr>
            <a:lvl3pPr marL="963000" indent="0">
              <a:lnSpc>
                <a:spcPct val="100000"/>
              </a:lnSpc>
              <a:buNone/>
              <a:defRPr sz="800"/>
            </a:lvl3pPr>
            <a:lvl4pPr marL="1420200" indent="0">
              <a:lnSpc>
                <a:spcPct val="100000"/>
              </a:lnSpc>
              <a:buNone/>
              <a:defRPr sz="800"/>
            </a:lvl4pPr>
            <a:lvl5pPr marL="1877400" indent="0">
              <a:lnSpc>
                <a:spcPct val="100000"/>
              </a:lnSpc>
              <a:buNone/>
              <a:defRPr sz="800"/>
            </a:lvl5pPr>
          </a:lstStyle>
          <a:p>
            <a:pPr lvl="0"/>
            <a:endParaRPr lang="de-DE" dirty="0"/>
          </a:p>
        </p:txBody>
      </p:sp>
    </p:spTree>
    <p:extLst>
      <p:ext uri="{BB962C8B-B14F-4D97-AF65-F5344CB8AC3E}">
        <p14:creationId xmlns:p14="http://schemas.microsoft.com/office/powerpoint/2010/main" val="244534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210B5-A8DF-0E07-6BF5-B8B6AEA690E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25A1DBA-9358-D548-DE28-B8AB1B07CB6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ACC8B50-6C14-8588-8E59-1EAE354989EE}"/>
              </a:ext>
            </a:extLst>
          </p:cNvPr>
          <p:cNvSpPr>
            <a:spLocks noGrp="1"/>
          </p:cNvSpPr>
          <p:nvPr>
            <p:ph type="ftr" sz="quarter" idx="11"/>
          </p:nvPr>
        </p:nvSpPr>
        <p:spPr>
          <a:xfrm>
            <a:off x="838200" y="6356350"/>
            <a:ext cx="6468374" cy="365125"/>
          </a:xfrm>
          <a:prstGeom prst="rect">
            <a:avLst/>
          </a:prstGeom>
        </p:spPr>
        <p:txBody>
          <a:bodyPr/>
          <a:lstStyle>
            <a:lvl1pPr>
              <a:defRPr>
                <a:solidFill>
                  <a:schemeClr val="tx1"/>
                </a:solidFill>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6" name="Foliennummernplatzhalter 5">
            <a:extLst>
              <a:ext uri="{FF2B5EF4-FFF2-40B4-BE49-F238E27FC236}">
                <a16:creationId xmlns:a16="http://schemas.microsoft.com/office/drawing/2014/main" id="{D81EBA68-533A-3363-B39A-A5AF571ADBD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189841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2C6C86-BAC2-99C0-E670-5E19B0DEB5C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32E6C79B-E4F5-FE36-4860-21E208B4D2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5" name="Fußzeilenplatzhalter 4">
            <a:extLst>
              <a:ext uri="{FF2B5EF4-FFF2-40B4-BE49-F238E27FC236}">
                <a16:creationId xmlns:a16="http://schemas.microsoft.com/office/drawing/2014/main" id="{510E4D33-FD05-5ACE-9E6E-9F635F97FB02}"/>
              </a:ext>
            </a:extLst>
          </p:cNvPr>
          <p:cNvSpPr>
            <a:spLocks noGrp="1"/>
          </p:cNvSpPr>
          <p:nvPr>
            <p:ph type="ftr" sz="quarter" idx="11"/>
          </p:nvPr>
        </p:nvSpPr>
        <p:spPr>
          <a:xfrm>
            <a:off x="831850" y="6356349"/>
            <a:ext cx="7225222" cy="365125"/>
          </a:xfrm>
          <a:prstGeom prst="rect">
            <a:avLst/>
          </a:prstGeom>
        </p:spPr>
        <p:txBody>
          <a:bodyPr/>
          <a:lstStyle>
            <a:lvl1pPr>
              <a:defRPr>
                <a:solidFill>
                  <a:schemeClr val="tx1"/>
                </a:solidFill>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6" name="Foliennummernplatzhalter 5">
            <a:extLst>
              <a:ext uri="{FF2B5EF4-FFF2-40B4-BE49-F238E27FC236}">
                <a16:creationId xmlns:a16="http://schemas.microsoft.com/office/drawing/2014/main" id="{02BF147A-DC26-D385-B669-6EAF60B4D16C}"/>
              </a:ext>
            </a:extLst>
          </p:cNvPr>
          <p:cNvSpPr>
            <a:spLocks noGrp="1"/>
          </p:cNvSpPr>
          <p:nvPr>
            <p:ph type="sldNum" sz="quarter" idx="12"/>
          </p:nvPr>
        </p:nvSpPr>
        <p:spPr>
          <a:xfrm>
            <a:off x="8610600" y="6356350"/>
            <a:ext cx="2743200" cy="365125"/>
          </a:xfrm>
          <a:prstGeom prst="rect">
            <a:avLst/>
          </a:prstGeom>
        </p:spPr>
        <p:txBody>
          <a:bodyPr/>
          <a:lstStyle/>
          <a:p>
            <a:fld id="{3658A303-5D1C-4A25-BEE2-40DA71F2D96C}" type="slidenum">
              <a:rPr lang="de-DE" smtClean="0"/>
              <a:t>‹Nr.›</a:t>
            </a:fld>
            <a:endParaRPr lang="de-DE" dirty="0"/>
          </a:p>
        </p:txBody>
      </p:sp>
    </p:spTree>
    <p:extLst>
      <p:ext uri="{BB962C8B-B14F-4D97-AF65-F5344CB8AC3E}">
        <p14:creationId xmlns:p14="http://schemas.microsoft.com/office/powerpoint/2010/main" val="367549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56FDE2-44ED-EF74-086D-BB3D07571EA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14B3305-A614-6D41-7CFB-37961188BDA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3BC3148-0533-91F2-69E8-8B88EC23727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6370735F-2648-6B39-36D3-C8BE45F778EE}"/>
              </a:ext>
            </a:extLst>
          </p:cNvPr>
          <p:cNvSpPr>
            <a:spLocks noGrp="1"/>
          </p:cNvSpPr>
          <p:nvPr>
            <p:ph type="ftr" sz="quarter" idx="11"/>
          </p:nvPr>
        </p:nvSpPr>
        <p:spPr>
          <a:xfrm>
            <a:off x="838199" y="6356350"/>
            <a:ext cx="7494917"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7" name="Foliennummernplatzhalter 6">
            <a:extLst>
              <a:ext uri="{FF2B5EF4-FFF2-40B4-BE49-F238E27FC236}">
                <a16:creationId xmlns:a16="http://schemas.microsoft.com/office/drawing/2014/main" id="{34710842-1E0A-D726-EB8A-52235936044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394721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DCFB8A-9D41-D03E-243E-A18855C6442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8D09216A-C787-0DFC-23B5-9EB72EF834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A154E0A-42EC-C7BE-EBD7-8B0A590AC25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E8D01A54-F22A-1AC5-C2DD-D4DFE2FDF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FBF8BC2-0F09-13DD-03F8-88D3CCBAB37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Fußzeilenplatzhalter 7">
            <a:extLst>
              <a:ext uri="{FF2B5EF4-FFF2-40B4-BE49-F238E27FC236}">
                <a16:creationId xmlns:a16="http://schemas.microsoft.com/office/drawing/2014/main" id="{2856484F-7AEC-DEE1-FD50-C9680081B9FE}"/>
              </a:ext>
            </a:extLst>
          </p:cNvPr>
          <p:cNvSpPr>
            <a:spLocks noGrp="1"/>
          </p:cNvSpPr>
          <p:nvPr>
            <p:ph type="ftr" sz="quarter" idx="11"/>
          </p:nvPr>
        </p:nvSpPr>
        <p:spPr>
          <a:xfrm>
            <a:off x="838200" y="6356349"/>
            <a:ext cx="7227498"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9" name="Foliennummernplatzhalter 8">
            <a:extLst>
              <a:ext uri="{FF2B5EF4-FFF2-40B4-BE49-F238E27FC236}">
                <a16:creationId xmlns:a16="http://schemas.microsoft.com/office/drawing/2014/main" id="{F0F11B23-3D4F-01FC-547D-F4895392B0FC}"/>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2424747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7D556D-52B7-BEA3-62CC-818AA8D03237}"/>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F70819E2-3CC4-7DD5-C553-E69FF2DC866D}"/>
              </a:ext>
            </a:extLst>
          </p:cNvPr>
          <p:cNvSpPr>
            <a:spLocks noGrp="1"/>
          </p:cNvSpPr>
          <p:nvPr>
            <p:ph type="ftr" sz="quarter" idx="11"/>
          </p:nvPr>
        </p:nvSpPr>
        <p:spPr>
          <a:xfrm>
            <a:off x="1278147" y="6337779"/>
            <a:ext cx="7598434"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5" name="Foliennummernplatzhalter 4">
            <a:extLst>
              <a:ext uri="{FF2B5EF4-FFF2-40B4-BE49-F238E27FC236}">
                <a16:creationId xmlns:a16="http://schemas.microsoft.com/office/drawing/2014/main" id="{B619966D-FAE0-F14C-10A7-74452638F3C8}"/>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4231623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B829A15-BC11-F404-A7D0-B852E889CBE8}"/>
              </a:ext>
            </a:extLst>
          </p:cNvPr>
          <p:cNvSpPr>
            <a:spLocks noGrp="1"/>
          </p:cNvSpPr>
          <p:nvPr>
            <p:ph type="ftr" sz="quarter" idx="11"/>
          </p:nvPr>
        </p:nvSpPr>
        <p:spPr>
          <a:xfrm>
            <a:off x="1191883" y="6372285"/>
            <a:ext cx="6968706"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4" name="Foliennummernplatzhalter 3">
            <a:extLst>
              <a:ext uri="{FF2B5EF4-FFF2-40B4-BE49-F238E27FC236}">
                <a16:creationId xmlns:a16="http://schemas.microsoft.com/office/drawing/2014/main" id="{E4CAE0C5-ECA1-7CF6-44F8-A9652D086F26}"/>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8196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FBE8B-E242-B77A-9F7C-A2E5413129C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B9C91A2-33FF-0C6D-3BED-E081A9BA0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5EECD07-6C3E-0E7E-7DB2-634501188A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6" name="Fußzeilenplatzhalter 5">
            <a:extLst>
              <a:ext uri="{FF2B5EF4-FFF2-40B4-BE49-F238E27FC236}">
                <a16:creationId xmlns:a16="http://schemas.microsoft.com/office/drawing/2014/main" id="{67E177F6-44FA-4A84-E01E-F31A3935B818}"/>
              </a:ext>
            </a:extLst>
          </p:cNvPr>
          <p:cNvSpPr>
            <a:spLocks noGrp="1"/>
          </p:cNvSpPr>
          <p:nvPr>
            <p:ph type="ftr" sz="quarter" idx="11"/>
          </p:nvPr>
        </p:nvSpPr>
        <p:spPr>
          <a:xfrm>
            <a:off x="838200" y="6356350"/>
            <a:ext cx="7772400"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7" name="Foliennummernplatzhalter 6">
            <a:extLst>
              <a:ext uri="{FF2B5EF4-FFF2-40B4-BE49-F238E27FC236}">
                <a16:creationId xmlns:a16="http://schemas.microsoft.com/office/drawing/2014/main" id="{17D5871B-2A81-857C-2927-B58C1F4C167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656061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032A1F-8255-1EBE-BE3C-07EF9F73808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2B85644-F39B-EFDA-7ED7-6F669FA78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3AA4FE3-6D9B-87EC-8F05-FC16113C5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6" name="Fußzeilenplatzhalter 5">
            <a:extLst>
              <a:ext uri="{FF2B5EF4-FFF2-40B4-BE49-F238E27FC236}">
                <a16:creationId xmlns:a16="http://schemas.microsoft.com/office/drawing/2014/main" id="{2C837E5F-EA21-8072-DF44-54F9D909FC30}"/>
              </a:ext>
            </a:extLst>
          </p:cNvPr>
          <p:cNvSpPr>
            <a:spLocks noGrp="1"/>
          </p:cNvSpPr>
          <p:nvPr>
            <p:ph type="ftr" sz="quarter" idx="11"/>
          </p:nvPr>
        </p:nvSpPr>
        <p:spPr>
          <a:xfrm>
            <a:off x="838199" y="6356349"/>
            <a:ext cx="6960079" cy="365125"/>
          </a:xfrm>
          <a:prstGeom prst="rect">
            <a:avLst/>
          </a:prstGeom>
        </p:spPr>
        <p:txBody>
          <a:bodyPr/>
          <a:lstStyle>
            <a:lvl1pPr>
              <a:defRPr>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7" name="Foliennummernplatzhalter 6">
            <a:extLst>
              <a:ext uri="{FF2B5EF4-FFF2-40B4-BE49-F238E27FC236}">
                <a16:creationId xmlns:a16="http://schemas.microsoft.com/office/drawing/2014/main" id="{150B1DEE-66B6-0825-B5DB-05418147EC8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tx1"/>
                </a:solidFill>
              </a:defRPr>
            </a:lvl1pPr>
          </a:lstStyle>
          <a:p>
            <a:fld id="{3658A303-5D1C-4A25-BEE2-40DA71F2D96C}" type="slidenum">
              <a:rPr lang="de-DE" smtClean="0"/>
              <a:pPr/>
              <a:t>‹Nr.›</a:t>
            </a:fld>
            <a:endParaRPr lang="de-DE" dirty="0"/>
          </a:p>
        </p:txBody>
      </p:sp>
    </p:spTree>
    <p:extLst>
      <p:ext uri="{BB962C8B-B14F-4D97-AF65-F5344CB8AC3E}">
        <p14:creationId xmlns:p14="http://schemas.microsoft.com/office/powerpoint/2010/main" val="3802683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F98178B0-FBF4-929F-5118-3CF07011C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340781B8-8F4E-2932-1BCD-028818DD0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ußzeilenplatzhalter 6">
            <a:extLst>
              <a:ext uri="{FF2B5EF4-FFF2-40B4-BE49-F238E27FC236}">
                <a16:creationId xmlns:a16="http://schemas.microsoft.com/office/drawing/2014/main" id="{2438870C-E229-4605-19FD-89D9BD39894B}"/>
              </a:ext>
            </a:extLst>
          </p:cNvPr>
          <p:cNvSpPr>
            <a:spLocks noGrp="1"/>
          </p:cNvSpPr>
          <p:nvPr>
            <p:ph type="ftr" sz="quarter" idx="3"/>
          </p:nvPr>
        </p:nvSpPr>
        <p:spPr>
          <a:xfrm>
            <a:off x="838200" y="6356350"/>
            <a:ext cx="7391400" cy="365125"/>
          </a:xfrm>
          <a:prstGeom prst="rect">
            <a:avLst/>
          </a:prstGeom>
        </p:spPr>
        <p:txBody>
          <a:bodyPr vert="horz" lIns="91440" tIns="45720" rIns="91440" bIns="45720" rtlCol="0" anchor="ctr"/>
          <a:lstStyle>
            <a:lvl1pPr algn="l">
              <a:defRPr sz="1000">
                <a:solidFill>
                  <a:schemeClr val="tx1"/>
                </a:solidFill>
                <a:latin typeface="+mj-lt"/>
              </a:defRPr>
            </a:lvl1pPr>
          </a:lstStyle>
          <a:p>
            <a:r>
              <a:rPr lang="de-DE" kern="100" dirty="0">
                <a:ea typeface="Aptos" panose="02110004020202020204"/>
                <a:cs typeface="Times New Roman" panose="02020603050405020304" pitchFamily="18" charset="0"/>
              </a:rPr>
              <a:t>Fortbildung „Fördermöglichkeiten &amp; Finanzierung“ | 16.03.2026 | AWV Abt. Wohnungswesen | Herr Denk</a:t>
            </a:r>
            <a:endParaRPr lang="de-DE" dirty="0"/>
          </a:p>
        </p:txBody>
      </p:sp>
      <p:sp>
        <p:nvSpPr>
          <p:cNvPr id="8" name="Foliennummernplatzhalter 7">
            <a:extLst>
              <a:ext uri="{FF2B5EF4-FFF2-40B4-BE49-F238E27FC236}">
                <a16:creationId xmlns:a16="http://schemas.microsoft.com/office/drawing/2014/main" id="{4B6C6EEE-5EA2-5A9C-17AD-C67FA48D09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latin typeface="+mj-lt"/>
              </a:defRPr>
            </a:lvl1pPr>
          </a:lstStyle>
          <a:p>
            <a:fld id="{2BD24FE0-91A4-41AC-8702-778CA8431035}" type="slidenum">
              <a:rPr lang="de-DE" smtClean="0"/>
              <a:pPr/>
              <a:t>‹Nr.›</a:t>
            </a:fld>
            <a:endParaRPr lang="de-DE" dirty="0"/>
          </a:p>
        </p:txBody>
      </p:sp>
    </p:spTree>
    <p:extLst>
      <p:ext uri="{BB962C8B-B14F-4D97-AF65-F5344CB8AC3E}">
        <p14:creationId xmlns:p14="http://schemas.microsoft.com/office/powerpoint/2010/main" val="2664255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0"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freiburg.de/pb/229416.html" TargetMode="Externa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hyperlink" Target="https://www.landesrecht-bw.de/bsbw/document/VVBW-VVBW000044164" TargetMode="External"/><Relationship Id="rId2" Type="http://schemas.openxmlformats.org/officeDocument/2006/relationships/hyperlink" Target="https://mlw.baden-wuerttemberg.de/de/bauen-wohnen/wohnungsbau/wohnungsbau-bw" TargetMode="External"/><Relationship Id="rId1" Type="http://schemas.openxmlformats.org/officeDocument/2006/relationships/slideLayout" Target="../slideLayouts/slideLayout14.xml"/><Relationship Id="rId4" Type="http://schemas.openxmlformats.org/officeDocument/2006/relationships/hyperlink" Target="https://www.landesrecht-bw.de/bsbw/document/jlr-WoFGBW2007rahmen" TargetMode="External"/></Relationships>
</file>

<file path=ppt/slides/_rels/slide96.xml.rels><?xml version="1.0" encoding="UTF-8" standalone="yes"?>
<Relationships xmlns="http://schemas.openxmlformats.org/package/2006/relationships"><Relationship Id="rId2" Type="http://schemas.openxmlformats.org/officeDocument/2006/relationships/hyperlink" Target="https://www.freiburg.de/pb/229416.html" TargetMode="Externa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hyperlink" Target="https://www.l-bank.de/produkte/wohnungsunternehmen/mietwohnungsfinanzierung-bw-forderlinie-mitarbeiterwohnen.html" TargetMode="External"/><Relationship Id="rId2" Type="http://schemas.openxmlformats.org/officeDocument/2006/relationships/hyperlink" Target="https://www.l-bank.de/produkte/wohnungsunternehmen/mietwohnungsfinanzierung-bw-neubau-mw10-mw15-mw25-mw30-darlehen.html#dokumente-und-formulare" TargetMode="Externa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hyperlink" Target="https://www.l-bank.de/produkte/wohnimmobilien/zusatzforderung-bei-bau-oder-erwerb-neuen-wohnraums.html" TargetMode="External"/><Relationship Id="rId2" Type="http://schemas.openxmlformats.org/officeDocument/2006/relationships/hyperlink" Target="https://www.l-bank.de/produkte/wohnimmobilien/eigentumsfinanzierung-bw-z-15-darlehen.html#dokumente-und-formulare" TargetMode="External"/><Relationship Id="rId1" Type="http://schemas.openxmlformats.org/officeDocument/2006/relationships/slideLayout" Target="../slideLayouts/slideLayout14.xml"/><Relationship Id="rId4" Type="http://schemas.openxmlformats.org/officeDocument/2006/relationships/hyperlink" Target="https://finanzierungsrechner.l-bank.de/" TargetMode="External"/></Relationships>
</file>

<file path=ppt/slides/_rels/slide99.xml.rels><?xml version="1.0" encoding="UTF-8" standalone="yes"?>
<Relationships xmlns="http://schemas.openxmlformats.org/package/2006/relationships"><Relationship Id="rId2" Type="http://schemas.openxmlformats.org/officeDocument/2006/relationships/hyperlink" Target="https://www.l-bank.de/produkte/wohnimmobilien/forderung-des-erwerbs-von-genossenschaftsanteilen-fur-selbstgenutzten-wohnraum.html"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716CF2E-FD99-88FD-611D-1BEEB188B8C8}"/>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EC77C1F0-4114-8F45-C174-EFBEF8CB9F33}"/>
              </a:ext>
            </a:extLst>
          </p:cNvPr>
          <p:cNvPicPr>
            <a:picLocks noChangeAspect="1"/>
          </p:cNvPicPr>
          <p:nvPr/>
        </p:nvPicPr>
        <p:blipFill>
          <a:blip r:embed="rId2">
            <a:alphaModFix amt="48000"/>
            <a:extLst>
              <a:ext uri="{28A0092B-C50C-407E-A947-70E740481C1C}">
                <a14:useLocalDpi xmlns:a14="http://schemas.microsoft.com/office/drawing/2010/main" val="0"/>
              </a:ext>
            </a:extLst>
          </a:blip>
          <a:srcRect t="9443" b="3573"/>
          <a:stretch/>
        </p:blipFill>
        <p:spPr>
          <a:xfrm>
            <a:off x="0" y="0"/>
            <a:ext cx="12192000" cy="6858000"/>
          </a:xfrm>
          <a:prstGeom prst="rect">
            <a:avLst/>
          </a:prstGeom>
          <a:effectLst>
            <a:outerShdw blurRad="50800" dist="50800" dir="5400000" algn="ctr" rotWithShape="0">
              <a:schemeClr val="bg2"/>
            </a:outerShdw>
          </a:effectLst>
        </p:spPr>
      </p:pic>
      <p:sp>
        <p:nvSpPr>
          <p:cNvPr id="2" name="Titel 1">
            <a:extLst>
              <a:ext uri="{FF2B5EF4-FFF2-40B4-BE49-F238E27FC236}">
                <a16:creationId xmlns:a16="http://schemas.microsoft.com/office/drawing/2014/main" id="{31D6FB04-B2BA-CDE6-1F5C-9DA36AC48A91}"/>
              </a:ext>
            </a:extLst>
          </p:cNvPr>
          <p:cNvSpPr>
            <a:spLocks noGrp="1"/>
          </p:cNvSpPr>
          <p:nvPr>
            <p:ph type="ctrTitle"/>
          </p:nvPr>
        </p:nvSpPr>
        <p:spPr/>
        <p:txBody>
          <a:bodyPr/>
          <a:lstStyle/>
          <a:p>
            <a:r>
              <a:rPr lang="de-DE" sz="4400" b="1" dirty="0"/>
              <a:t>Landeswohnraumförderung</a:t>
            </a:r>
          </a:p>
        </p:txBody>
      </p:sp>
      <p:sp>
        <p:nvSpPr>
          <p:cNvPr id="5" name="Foliennummernplatzhalter 4">
            <a:extLst>
              <a:ext uri="{FF2B5EF4-FFF2-40B4-BE49-F238E27FC236}">
                <a16:creationId xmlns:a16="http://schemas.microsoft.com/office/drawing/2014/main" id="{D26589DD-8830-0D3F-D934-4C58EEA4D71B}"/>
              </a:ext>
            </a:extLst>
          </p:cNvPr>
          <p:cNvSpPr>
            <a:spLocks noGrp="1"/>
          </p:cNvSpPr>
          <p:nvPr>
            <p:ph type="sldNum" sz="quarter" idx="12"/>
          </p:nvPr>
        </p:nvSpPr>
        <p:spPr/>
        <p:txBody>
          <a:bodyPr/>
          <a:lstStyle/>
          <a:p>
            <a:fld id="{1354209B-1C1D-024D-901F-5C671C233D00}" type="slidenum">
              <a:rPr lang="de-DE" smtClean="0"/>
              <a:pPr/>
              <a:t>1</a:t>
            </a:fld>
            <a:endParaRPr lang="de-DE" dirty="0"/>
          </a:p>
        </p:txBody>
      </p:sp>
      <p:sp>
        <p:nvSpPr>
          <p:cNvPr id="6" name="Textplatzhalter 5">
            <a:extLst>
              <a:ext uri="{FF2B5EF4-FFF2-40B4-BE49-F238E27FC236}">
                <a16:creationId xmlns:a16="http://schemas.microsoft.com/office/drawing/2014/main" id="{06D938FF-9009-772D-5EDA-8715421EEA6B}"/>
              </a:ext>
            </a:extLst>
          </p:cNvPr>
          <p:cNvSpPr>
            <a:spLocks noGrp="1"/>
          </p:cNvSpPr>
          <p:nvPr>
            <p:ph type="body" sz="quarter" idx="13"/>
          </p:nvPr>
        </p:nvSpPr>
        <p:spPr/>
        <p:txBody>
          <a:bodyPr/>
          <a:lstStyle/>
          <a:p>
            <a:r>
              <a:rPr lang="de-DE" dirty="0">
                <a:effectLst/>
                <a:latin typeface="Nunito Sans" pitchFamily="2" charset="0"/>
              </a:rPr>
              <a:t>Amt für Wohnraumentwicklung und Vermessung</a:t>
            </a:r>
          </a:p>
        </p:txBody>
      </p:sp>
      <p:sp>
        <p:nvSpPr>
          <p:cNvPr id="11" name="Untertitel 10">
            <a:extLst>
              <a:ext uri="{FF2B5EF4-FFF2-40B4-BE49-F238E27FC236}">
                <a16:creationId xmlns:a16="http://schemas.microsoft.com/office/drawing/2014/main" id="{A9835590-D028-6C65-F265-9AE09F44E2F7}"/>
              </a:ext>
            </a:extLst>
          </p:cNvPr>
          <p:cNvSpPr>
            <a:spLocks noGrp="1"/>
          </p:cNvSpPr>
          <p:nvPr>
            <p:ph type="subTitle" idx="1"/>
          </p:nvPr>
        </p:nvSpPr>
        <p:spPr>
          <a:xfrm>
            <a:off x="911424" y="4028916"/>
            <a:ext cx="10442376" cy="836126"/>
          </a:xfrm>
        </p:spPr>
        <p:txBody>
          <a:bodyPr/>
          <a:lstStyle/>
          <a:p>
            <a:r>
              <a:rPr lang="de-DE" dirty="0"/>
              <a:t>Herr Constantin Denk </a:t>
            </a:r>
          </a:p>
          <a:p>
            <a:r>
              <a:rPr lang="de-DE" sz="1800" b="0" dirty="0"/>
              <a:t>- Abteilungsleiter AWV Abt. Wohnungswesen -</a:t>
            </a:r>
          </a:p>
        </p:txBody>
      </p:sp>
      <p:sp>
        <p:nvSpPr>
          <p:cNvPr id="3" name="Fußzeilenplatzhalter 3">
            <a:extLst>
              <a:ext uri="{FF2B5EF4-FFF2-40B4-BE49-F238E27FC236}">
                <a16:creationId xmlns:a16="http://schemas.microsoft.com/office/drawing/2014/main" id="{F4A0B4DB-91E8-F1B2-4CD0-D036AFAD4CAC}"/>
              </a:ext>
            </a:extLst>
          </p:cNvPr>
          <p:cNvSpPr>
            <a:spLocks noGrp="1"/>
          </p:cNvSpPr>
          <p:nvPr>
            <p:ph type="ftr" sz="quarter" idx="11"/>
          </p:nvPr>
        </p:nvSpPr>
        <p:spPr>
          <a:xfrm>
            <a:off x="911425" y="6261980"/>
            <a:ext cx="6775734" cy="246349"/>
          </a:xfrm>
        </p:spPr>
        <p:txBody>
          <a:bodyPr/>
          <a:lstStyle/>
          <a:p>
            <a:r>
              <a:rPr lang="de-DE" dirty="0"/>
              <a:t>© Copyright Fortbildung „Fördermöglichkeiten &amp; Finanzierung | 16.03.2026 | Stadt Freiburg</a:t>
            </a:r>
          </a:p>
        </p:txBody>
      </p:sp>
      <p:sp>
        <p:nvSpPr>
          <p:cNvPr id="4" name="Fußzeilenplatzhalter 3">
            <a:extLst>
              <a:ext uri="{FF2B5EF4-FFF2-40B4-BE49-F238E27FC236}">
                <a16:creationId xmlns:a16="http://schemas.microsoft.com/office/drawing/2014/main" id="{E569BC16-8361-2D2A-5D58-6B6F28B51328}"/>
              </a:ext>
            </a:extLst>
          </p:cNvPr>
          <p:cNvSpPr txBox="1">
            <a:spLocks/>
          </p:cNvSpPr>
          <p:nvPr/>
        </p:nvSpPr>
        <p:spPr>
          <a:xfrm>
            <a:off x="911424" y="6418010"/>
            <a:ext cx="7200800" cy="400366"/>
          </a:xfrm>
          <a:prstGeom prst="rect">
            <a:avLst/>
          </a:prstGeom>
        </p:spPr>
        <p:txBody>
          <a:bodyPr vert="horz" wrap="square" lIns="91440" tIns="45720" rIns="91440" bIns="45720" rtlCol="0" anchor="ctr">
            <a:spAutoFit/>
          </a:bodyPr>
          <a:lstStyle>
            <a:defPPr>
              <a:defRPr lang="de-DE"/>
            </a:defPPr>
            <a:lvl1pPr marL="0" algn="l" defTabSz="914400" rtl="0" eaLnBrk="1" latinLnBrk="0" hangingPunct="1">
              <a:defRPr sz="100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Alle Inhalte, insbesondere Texte, Fotografien und Grafiken sind urheberrechtlich geschützt. Alle Rechte, einschließlich der</a:t>
            </a:r>
          </a:p>
          <a:p>
            <a:r>
              <a:rPr lang="de-DE" dirty="0"/>
              <a:t>Vervielfältigung, Veröffentlichung, Veränderung und Übersetzung, bleiben vorbehalten, Stadt Freiburg i. Br.</a:t>
            </a:r>
          </a:p>
        </p:txBody>
      </p:sp>
      <p:sp>
        <p:nvSpPr>
          <p:cNvPr id="14" name="Textfeld 13">
            <a:extLst>
              <a:ext uri="{FF2B5EF4-FFF2-40B4-BE49-F238E27FC236}">
                <a16:creationId xmlns:a16="http://schemas.microsoft.com/office/drawing/2014/main" id="{48B553FA-651B-328B-7C2B-D5152AB1BD51}"/>
              </a:ext>
            </a:extLst>
          </p:cNvPr>
          <p:cNvSpPr txBox="1"/>
          <p:nvPr/>
        </p:nvSpPr>
        <p:spPr>
          <a:xfrm>
            <a:off x="10370248" y="6618193"/>
            <a:ext cx="1820655" cy="215444"/>
          </a:xfrm>
          <a:prstGeom prst="rect">
            <a:avLst/>
          </a:prstGeom>
          <a:noFill/>
        </p:spPr>
        <p:txBody>
          <a:bodyPr wrap="square" rtlCol="0">
            <a:spAutoFit/>
          </a:bodyPr>
          <a:lstStyle/>
          <a:p>
            <a:r>
              <a:rPr lang="de-DE" sz="800" dirty="0">
                <a:solidFill>
                  <a:schemeClr val="bg1"/>
                </a:solidFill>
              </a:rPr>
              <a:t>Visualisierung: Link 3D / Stadt Freiburg </a:t>
            </a:r>
          </a:p>
        </p:txBody>
      </p:sp>
    </p:spTree>
    <p:extLst>
      <p:ext uri="{BB962C8B-B14F-4D97-AF65-F5344CB8AC3E}">
        <p14:creationId xmlns:p14="http://schemas.microsoft.com/office/powerpoint/2010/main" val="266797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30527" y="2023663"/>
            <a:ext cx="10350049" cy="3413755"/>
          </a:xfrm>
          <a:prstGeom prst="rect">
            <a:avLst/>
          </a:prstGeom>
          <a:noFill/>
        </p:spPr>
        <p:txBody>
          <a:bodyPr wrap="square" rtlCol="0">
            <a:spAutoFit/>
          </a:bodyPr>
          <a:lstStyle/>
          <a:p>
            <a:pPr>
              <a:spcAft>
                <a:spcPts val="500"/>
              </a:spcAft>
            </a:pPr>
            <a:r>
              <a:rPr lang="de-DE" sz="1600" b="1" spc="50" dirty="0">
                <a:latin typeface="Nunito Sans" pitchFamily="2" charset="0"/>
              </a:rPr>
              <a:t>Basismiete in Abhängigkeit von Wohnfläche und Baujahr</a:t>
            </a:r>
          </a:p>
          <a:p>
            <a:pPr>
              <a:spcAft>
                <a:spcPts val="500"/>
              </a:spcAft>
            </a:pPr>
            <a:endParaRPr lang="de-DE" sz="1600" b="1" spc="50" dirty="0"/>
          </a:p>
          <a:p>
            <a:pPr>
              <a:spcAft>
                <a:spcPts val="500"/>
              </a:spcAft>
            </a:pPr>
            <a:endParaRPr lang="de-DE" sz="1600" b="1" spc="50" dirty="0"/>
          </a:p>
          <a:p>
            <a:pPr marL="285750" indent="-285750">
              <a:spcAft>
                <a:spcPts val="500"/>
              </a:spcAft>
              <a:buFont typeface="Wingdings" panose="05000000000000000000" pitchFamily="2" charset="2"/>
              <a:buChar char="Ø"/>
            </a:pPr>
            <a:r>
              <a:rPr lang="de-DE" sz="1600" b="1" spc="50" dirty="0"/>
              <a:t>Wohnflächen </a:t>
            </a:r>
            <a:r>
              <a:rPr lang="de-DE" sz="1600" spc="50" dirty="0"/>
              <a:t>(20 – 150 m² Wohnfläche)</a:t>
            </a:r>
          </a:p>
          <a:p>
            <a:pPr marL="285750" indent="-285750">
              <a:spcAft>
                <a:spcPts val="500"/>
              </a:spcAft>
              <a:buFont typeface="Wingdings" panose="05000000000000000000" pitchFamily="2" charset="2"/>
              <a:buChar char="Ø"/>
            </a:pPr>
            <a:endParaRPr lang="de-DE" sz="1600" b="1" spc="50" dirty="0"/>
          </a:p>
          <a:p>
            <a:pPr marL="285750" indent="-285750">
              <a:spcAft>
                <a:spcPts val="500"/>
              </a:spcAft>
              <a:buFont typeface="Wingdings" panose="05000000000000000000" pitchFamily="2" charset="2"/>
              <a:buChar char="Ø"/>
            </a:pPr>
            <a:r>
              <a:rPr lang="de-DE" sz="1600" b="1" spc="50" dirty="0"/>
              <a:t>Baualtersklassen </a:t>
            </a:r>
            <a:r>
              <a:rPr lang="de-DE" sz="1600" spc="50" dirty="0"/>
              <a:t>(jüngste zum Erhebungszeitpunkt des Mietspiegels)</a:t>
            </a:r>
          </a:p>
          <a:p>
            <a:pPr>
              <a:spcAft>
                <a:spcPts val="500"/>
              </a:spcAft>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pic>
        <p:nvPicPr>
          <p:cNvPr id="11" name="Grafik 10">
            <a:extLst>
              <a:ext uri="{FF2B5EF4-FFF2-40B4-BE49-F238E27FC236}">
                <a16:creationId xmlns:a16="http://schemas.microsoft.com/office/drawing/2014/main" id="{AFE7DB61-86DE-1B3B-3535-B2217C57B0C6}"/>
              </a:ext>
            </a:extLst>
          </p:cNvPr>
          <p:cNvPicPr>
            <a:picLocks noChangeAspect="1"/>
          </p:cNvPicPr>
          <p:nvPr/>
        </p:nvPicPr>
        <p:blipFill>
          <a:blip r:embed="rId2"/>
          <a:stretch>
            <a:fillRect/>
          </a:stretch>
        </p:blipFill>
        <p:spPr>
          <a:xfrm>
            <a:off x="7947834" y="1318552"/>
            <a:ext cx="3133221" cy="4423372"/>
          </a:xfrm>
          <a:prstGeom prst="rect">
            <a:avLst/>
          </a:prstGeom>
        </p:spPr>
      </p:pic>
      <p:sp>
        <p:nvSpPr>
          <p:cNvPr id="6" name="Foliennummernplatzhalter 5">
            <a:extLst>
              <a:ext uri="{FF2B5EF4-FFF2-40B4-BE49-F238E27FC236}">
                <a16:creationId xmlns:a16="http://schemas.microsoft.com/office/drawing/2014/main" id="{FD84B6A7-EA8B-B641-6C16-8DC67DC3E7BB}"/>
              </a:ext>
            </a:extLst>
          </p:cNvPr>
          <p:cNvSpPr>
            <a:spLocks noGrp="1"/>
          </p:cNvSpPr>
          <p:nvPr>
            <p:ph type="sldNum" sz="quarter" idx="12"/>
          </p:nvPr>
        </p:nvSpPr>
        <p:spPr/>
        <p:txBody>
          <a:bodyPr/>
          <a:lstStyle/>
          <a:p>
            <a:fld id="{1354209B-1C1D-024D-901F-5C671C233D00}" type="slidenum">
              <a:rPr lang="de-DE" smtClean="0"/>
              <a:t>10</a:t>
            </a:fld>
            <a:endParaRPr lang="de-DE"/>
          </a:p>
        </p:txBody>
      </p:sp>
      <p:sp>
        <p:nvSpPr>
          <p:cNvPr id="2" name="Fußzeilenplatzhalter 3">
            <a:extLst>
              <a:ext uri="{FF2B5EF4-FFF2-40B4-BE49-F238E27FC236}">
                <a16:creationId xmlns:a16="http://schemas.microsoft.com/office/drawing/2014/main" id="{71FE968B-6011-857D-97D6-6228DD8F6576}"/>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8376735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198213" cy="1354217"/>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Aktuelle Einkommensgrenze (Stand 16.03.2026)</a:t>
            </a:r>
            <a:br>
              <a:rPr lang="de-DE" dirty="0"/>
            </a:br>
            <a:endParaRPr lang="de-DE" dirty="0"/>
          </a:p>
        </p:txBody>
      </p:sp>
      <p:pic>
        <p:nvPicPr>
          <p:cNvPr id="6" name="Grafik 5">
            <a:extLst>
              <a:ext uri="{FF2B5EF4-FFF2-40B4-BE49-F238E27FC236}">
                <a16:creationId xmlns:a16="http://schemas.microsoft.com/office/drawing/2014/main" id="{2F9B513B-04B2-A265-A201-588009536C76}"/>
              </a:ext>
            </a:extLst>
          </p:cNvPr>
          <p:cNvPicPr>
            <a:picLocks noChangeAspect="1"/>
          </p:cNvPicPr>
          <p:nvPr/>
        </p:nvPicPr>
        <p:blipFill>
          <a:blip r:embed="rId2"/>
          <a:stretch>
            <a:fillRect/>
          </a:stretch>
        </p:blipFill>
        <p:spPr>
          <a:xfrm>
            <a:off x="930526" y="2004957"/>
            <a:ext cx="6557201" cy="4134014"/>
          </a:xfrm>
          <a:prstGeom prst="rect">
            <a:avLst/>
          </a:prstGeom>
        </p:spPr>
      </p:pic>
      <p:sp>
        <p:nvSpPr>
          <p:cNvPr id="7" name="Foliennummernplatzhalter 6">
            <a:extLst>
              <a:ext uri="{FF2B5EF4-FFF2-40B4-BE49-F238E27FC236}">
                <a16:creationId xmlns:a16="http://schemas.microsoft.com/office/drawing/2014/main" id="{39115CB6-1FDF-730A-1EFC-C6DF175FF94B}"/>
              </a:ext>
            </a:extLst>
          </p:cNvPr>
          <p:cNvSpPr>
            <a:spLocks noGrp="1"/>
          </p:cNvSpPr>
          <p:nvPr>
            <p:ph type="sldNum" sz="quarter" idx="12"/>
          </p:nvPr>
        </p:nvSpPr>
        <p:spPr/>
        <p:txBody>
          <a:bodyPr/>
          <a:lstStyle/>
          <a:p>
            <a:fld id="{1354209B-1C1D-024D-901F-5C671C233D00}" type="slidenum">
              <a:rPr lang="de-DE" smtClean="0"/>
              <a:t>100</a:t>
            </a:fld>
            <a:endParaRPr lang="de-DE"/>
          </a:p>
        </p:txBody>
      </p:sp>
      <p:sp>
        <p:nvSpPr>
          <p:cNvPr id="2" name="Fußzeilenplatzhalter 3">
            <a:extLst>
              <a:ext uri="{FF2B5EF4-FFF2-40B4-BE49-F238E27FC236}">
                <a16:creationId xmlns:a16="http://schemas.microsoft.com/office/drawing/2014/main" id="{D0E8E71C-93D5-4BF9-B398-F104B34A27B5}"/>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2013535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0AA7A1B-0A99-92B6-F60C-63E803D2F856}"/>
              </a:ext>
            </a:extLst>
          </p:cNvPr>
          <p:cNvSpPr>
            <a:spLocks noGrp="1"/>
          </p:cNvSpPr>
          <p:nvPr>
            <p:ph type="sldNum" sz="quarter" idx="12"/>
          </p:nvPr>
        </p:nvSpPr>
        <p:spPr>
          <a:xfrm>
            <a:off x="8537376" y="6267907"/>
            <a:ext cx="2743200" cy="246221"/>
          </a:xfrm>
          <a:prstGeom prst="rect">
            <a:avLst/>
          </a:prstGeom>
        </p:spPr>
        <p:txBody>
          <a:bodyPr vert="horz" lIns="91440" tIns="45720" rIns="91440" bIns="45720" rtlCol="0" anchor="ctr">
            <a:spAutoFit/>
          </a:bodyPr>
          <a:lstStyle>
            <a:defPPr>
              <a:defRPr lang="de-DE"/>
            </a:defPPr>
            <a:lvl1pPr marL="0" algn="r" defTabSz="914400" rtl="0" eaLnBrk="1" latinLnBrk="0" hangingPunct="1">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54209B-1C1D-024D-901F-5C671C233D00}" type="slidenum">
              <a:rPr lang="de-DE" smtClean="0">
                <a:solidFill>
                  <a:schemeClr val="tx1"/>
                </a:solidFill>
              </a:rPr>
              <a:pPr/>
              <a:t>101</a:t>
            </a:fld>
            <a:endParaRPr lang="de-DE" dirty="0">
              <a:solidFill>
                <a:schemeClr val="tx1"/>
              </a:solidFill>
            </a:endParaRPr>
          </a:p>
        </p:txBody>
      </p:sp>
      <p:sp>
        <p:nvSpPr>
          <p:cNvPr id="7" name="Textplatzhalter 6">
            <a:extLst>
              <a:ext uri="{FF2B5EF4-FFF2-40B4-BE49-F238E27FC236}">
                <a16:creationId xmlns:a16="http://schemas.microsoft.com/office/drawing/2014/main" id="{51F2D3E8-73BF-DA36-E358-91F5469FEE13}"/>
              </a:ext>
            </a:extLst>
          </p:cNvPr>
          <p:cNvSpPr>
            <a:spLocks noGrp="1"/>
          </p:cNvSpPr>
          <p:nvPr>
            <p:ph type="body" sz="quarter" idx="13"/>
          </p:nvPr>
        </p:nvSpPr>
        <p:spPr/>
        <p:txBody>
          <a:bodyPr/>
          <a:lstStyle/>
          <a:p>
            <a:r>
              <a:rPr lang="de-DE" dirty="0">
                <a:effectLst/>
                <a:latin typeface="Nunito Sans" pitchFamily="2" charset="0"/>
              </a:rPr>
              <a:t>Amt für Wohnraumentwicklung und Vermessung</a:t>
            </a:r>
          </a:p>
        </p:txBody>
      </p:sp>
      <p:pic>
        <p:nvPicPr>
          <p:cNvPr id="11" name="Grafik 10">
            <a:extLst>
              <a:ext uri="{FF2B5EF4-FFF2-40B4-BE49-F238E27FC236}">
                <a16:creationId xmlns:a16="http://schemas.microsoft.com/office/drawing/2014/main" id="{ADA22635-BE0C-3655-4E5F-1E30635CFE32}"/>
              </a:ext>
            </a:extLst>
          </p:cNvPr>
          <p:cNvPicPr>
            <a:picLocks noChangeAspect="1"/>
          </p:cNvPicPr>
          <p:nvPr/>
        </p:nvPicPr>
        <p:blipFill>
          <a:blip r:embed="rId2">
            <a:extLst>
              <a:ext uri="{28A0092B-C50C-407E-A947-70E740481C1C}">
                <a14:useLocalDpi xmlns:a14="http://schemas.microsoft.com/office/drawing/2010/main" val="0"/>
              </a:ext>
            </a:extLst>
          </a:blip>
          <a:srcRect l="9182" t="9716" r="9053" b="15973"/>
          <a:stretch/>
        </p:blipFill>
        <p:spPr>
          <a:xfrm>
            <a:off x="1420137" y="1677972"/>
            <a:ext cx="6721313" cy="4072380"/>
          </a:xfrm>
          <a:prstGeom prst="rect">
            <a:avLst/>
          </a:prstGeom>
        </p:spPr>
      </p:pic>
      <p:sp>
        <p:nvSpPr>
          <p:cNvPr id="2" name="Fußzeilenplatzhalter 3">
            <a:extLst>
              <a:ext uri="{FF2B5EF4-FFF2-40B4-BE49-F238E27FC236}">
                <a16:creationId xmlns:a16="http://schemas.microsoft.com/office/drawing/2014/main" id="{2D678775-5AE9-8540-FC81-E3C5E3C95A01}"/>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0278292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0202C"/>
        </a:solidFill>
        <a:effectLst/>
      </p:bgPr>
    </p:bg>
    <p:spTree>
      <p:nvGrpSpPr>
        <p:cNvPr id="1" name="">
          <a:extLst>
            <a:ext uri="{FF2B5EF4-FFF2-40B4-BE49-F238E27FC236}">
              <a16:creationId xmlns:a16="http://schemas.microsoft.com/office/drawing/2014/main" id="{3CD2683B-DD7D-6DC4-A76C-EE7EDBC6B4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975E3B-DA5A-13B2-D8A2-9FA84007F856}"/>
              </a:ext>
            </a:extLst>
          </p:cNvPr>
          <p:cNvSpPr>
            <a:spLocks noGrp="1"/>
          </p:cNvSpPr>
          <p:nvPr>
            <p:ph type="ctrTitle"/>
          </p:nvPr>
        </p:nvSpPr>
        <p:spPr/>
        <p:txBody>
          <a:bodyPr/>
          <a:lstStyle/>
          <a:p>
            <a:r>
              <a:rPr lang="de-DE" dirty="0">
                <a:latin typeface="Nunito Sans" pitchFamily="2" charset="0"/>
              </a:rPr>
              <a:t>Vielen Dank!</a:t>
            </a:r>
          </a:p>
        </p:txBody>
      </p:sp>
      <p:sp>
        <p:nvSpPr>
          <p:cNvPr id="5" name="Foliennummernplatzhalter 4">
            <a:extLst>
              <a:ext uri="{FF2B5EF4-FFF2-40B4-BE49-F238E27FC236}">
                <a16:creationId xmlns:a16="http://schemas.microsoft.com/office/drawing/2014/main" id="{D70BABFF-B667-BE5A-1EDD-AB0208D4C7CF}"/>
              </a:ext>
            </a:extLst>
          </p:cNvPr>
          <p:cNvSpPr>
            <a:spLocks noGrp="1"/>
          </p:cNvSpPr>
          <p:nvPr>
            <p:ph type="sldNum" sz="quarter" idx="12"/>
          </p:nvPr>
        </p:nvSpPr>
        <p:spPr/>
        <p:txBody>
          <a:bodyPr/>
          <a:lstStyle/>
          <a:p>
            <a:fld id="{1354209B-1C1D-024D-901F-5C671C233D00}" type="slidenum">
              <a:rPr lang="de-DE" smtClean="0"/>
              <a:pPr/>
              <a:t>102</a:t>
            </a:fld>
            <a:endParaRPr lang="de-DE"/>
          </a:p>
        </p:txBody>
      </p:sp>
      <p:sp>
        <p:nvSpPr>
          <p:cNvPr id="3" name="Textplatzhalter 6">
            <a:extLst>
              <a:ext uri="{FF2B5EF4-FFF2-40B4-BE49-F238E27FC236}">
                <a16:creationId xmlns:a16="http://schemas.microsoft.com/office/drawing/2014/main" id="{2B7110AD-1B9E-9738-7682-9D6CD5AF23AF}"/>
              </a:ext>
            </a:extLst>
          </p:cNvPr>
          <p:cNvSpPr>
            <a:spLocks noGrp="1"/>
          </p:cNvSpPr>
          <p:nvPr>
            <p:ph type="body" sz="quarter" idx="13"/>
          </p:nvPr>
        </p:nvSpPr>
        <p:spPr/>
        <p:txBody>
          <a:bodyPr/>
          <a:lstStyle/>
          <a:p>
            <a:r>
              <a:rPr lang="de-DE" dirty="0">
                <a:effectLst/>
                <a:latin typeface="Nunito Sans" pitchFamily="2" charset="0"/>
              </a:rPr>
              <a:t>Amt für Wohnraumentwicklung und Vermessung</a:t>
            </a:r>
          </a:p>
        </p:txBody>
      </p:sp>
      <p:sp>
        <p:nvSpPr>
          <p:cNvPr id="6" name="Fußzeilenplatzhalter 3">
            <a:extLst>
              <a:ext uri="{FF2B5EF4-FFF2-40B4-BE49-F238E27FC236}">
                <a16:creationId xmlns:a16="http://schemas.microsoft.com/office/drawing/2014/main" id="{32B3DBF9-ED1D-2F9D-6199-CF4500FF1869}"/>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868332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p>
        </p:txBody>
      </p:sp>
      <p:sp>
        <p:nvSpPr>
          <p:cNvPr id="7" name="Textfeld 6">
            <a:extLst>
              <a:ext uri="{FF2B5EF4-FFF2-40B4-BE49-F238E27FC236}">
                <a16:creationId xmlns:a16="http://schemas.microsoft.com/office/drawing/2014/main" id="{605ED063-487F-4521-9498-3157A94540B6}"/>
              </a:ext>
            </a:extLst>
          </p:cNvPr>
          <p:cNvSpPr txBox="1"/>
          <p:nvPr/>
        </p:nvSpPr>
        <p:spPr>
          <a:xfrm>
            <a:off x="930527" y="2485328"/>
            <a:ext cx="10350049" cy="1177245"/>
          </a:xfrm>
          <a:prstGeom prst="rect">
            <a:avLst/>
          </a:prstGeom>
          <a:noFill/>
        </p:spPr>
        <p:txBody>
          <a:bodyPr wrap="square" rtlCol="0">
            <a:spAutoFit/>
          </a:bodyPr>
          <a:lstStyle/>
          <a:p>
            <a:pPr>
              <a:spcAft>
                <a:spcPts val="500"/>
              </a:spcAft>
            </a:pPr>
            <a:endParaRPr lang="de-DE" sz="1600" b="1" spc="50" dirty="0"/>
          </a:p>
          <a:p>
            <a:pPr marL="285750" indent="-285750">
              <a:spcAft>
                <a:spcPts val="500"/>
              </a:spcAft>
              <a:buFont typeface="Wingdings" panose="05000000000000000000" pitchFamily="2" charset="2"/>
              <a:buChar char="Ø"/>
            </a:pPr>
            <a:r>
              <a:rPr lang="de-DE" sz="1400" b="1" spc="50" dirty="0"/>
              <a:t>z.B. Parkettboden</a:t>
            </a:r>
            <a:endParaRPr lang="de-DE" sz="1400" spc="50" dirty="0"/>
          </a:p>
          <a:p>
            <a:pPr marL="285750" indent="-285750">
              <a:spcAft>
                <a:spcPts val="500"/>
              </a:spcAft>
              <a:buFont typeface="Wingdings" panose="05000000000000000000" pitchFamily="2" charset="2"/>
              <a:buChar char="Ø"/>
            </a:pPr>
            <a:endParaRPr lang="de-DE" sz="1400" b="1" spc="50" dirty="0"/>
          </a:p>
          <a:p>
            <a:pPr marL="285750" indent="-285750">
              <a:spcAft>
                <a:spcPts val="500"/>
              </a:spcAft>
              <a:buFont typeface="Wingdings" panose="05000000000000000000" pitchFamily="2" charset="2"/>
              <a:buChar char="Ø"/>
            </a:pPr>
            <a:r>
              <a:rPr lang="de-DE" sz="1400" b="1" spc="50" dirty="0"/>
              <a:t>z.B. Einbauküche </a:t>
            </a:r>
            <a:endParaRPr lang="de-DE" sz="1200" spc="50" dirty="0"/>
          </a:p>
        </p:txBody>
      </p:sp>
      <p:pic>
        <p:nvPicPr>
          <p:cNvPr id="9" name="Grafik 8">
            <a:extLst>
              <a:ext uri="{FF2B5EF4-FFF2-40B4-BE49-F238E27FC236}">
                <a16:creationId xmlns:a16="http://schemas.microsoft.com/office/drawing/2014/main" id="{80F104BA-73EC-99FE-0C15-CFB1EF5A9EC0}"/>
              </a:ext>
            </a:extLst>
          </p:cNvPr>
          <p:cNvPicPr>
            <a:picLocks noChangeAspect="1"/>
          </p:cNvPicPr>
          <p:nvPr/>
        </p:nvPicPr>
        <p:blipFill>
          <a:blip r:embed="rId2"/>
          <a:stretch>
            <a:fillRect/>
          </a:stretch>
        </p:blipFill>
        <p:spPr>
          <a:xfrm>
            <a:off x="6546575" y="1771718"/>
            <a:ext cx="4128049" cy="4463863"/>
          </a:xfrm>
          <a:prstGeom prst="rect">
            <a:avLst/>
          </a:prstGeom>
        </p:spPr>
      </p:pic>
      <p:sp>
        <p:nvSpPr>
          <p:cNvPr id="4" name="Textfeld 3">
            <a:extLst>
              <a:ext uri="{FF2B5EF4-FFF2-40B4-BE49-F238E27FC236}">
                <a16:creationId xmlns:a16="http://schemas.microsoft.com/office/drawing/2014/main" id="{26390812-B38F-B07B-9DFA-4D23865D2E65}"/>
              </a:ext>
            </a:extLst>
          </p:cNvPr>
          <p:cNvSpPr txBox="1"/>
          <p:nvPr/>
        </p:nvSpPr>
        <p:spPr>
          <a:xfrm>
            <a:off x="930527" y="2023663"/>
            <a:ext cx="3454792" cy="338554"/>
          </a:xfrm>
          <a:prstGeom prst="rect">
            <a:avLst/>
          </a:prstGeom>
          <a:noFill/>
        </p:spPr>
        <p:txBody>
          <a:bodyPr wrap="none" rtlCol="0">
            <a:spAutoFit/>
          </a:bodyPr>
          <a:lstStyle/>
          <a:p>
            <a:r>
              <a:rPr lang="de-DE" sz="1600" b="1" spc="50" dirty="0">
                <a:latin typeface="Nunito Sans" pitchFamily="2" charset="0"/>
              </a:rPr>
              <a:t>Ausstattung und Beschaffenheit</a:t>
            </a:r>
          </a:p>
        </p:txBody>
      </p:sp>
      <p:sp>
        <p:nvSpPr>
          <p:cNvPr id="8" name="Foliennummernplatzhalter 7">
            <a:extLst>
              <a:ext uri="{FF2B5EF4-FFF2-40B4-BE49-F238E27FC236}">
                <a16:creationId xmlns:a16="http://schemas.microsoft.com/office/drawing/2014/main" id="{EA37B9B8-F75D-5790-83E5-204A5DF71C49}"/>
              </a:ext>
            </a:extLst>
          </p:cNvPr>
          <p:cNvSpPr>
            <a:spLocks noGrp="1"/>
          </p:cNvSpPr>
          <p:nvPr>
            <p:ph type="sldNum" sz="quarter" idx="12"/>
          </p:nvPr>
        </p:nvSpPr>
        <p:spPr/>
        <p:txBody>
          <a:bodyPr/>
          <a:lstStyle/>
          <a:p>
            <a:fld id="{1354209B-1C1D-024D-901F-5C671C233D00}" type="slidenum">
              <a:rPr lang="de-DE" smtClean="0"/>
              <a:t>11</a:t>
            </a:fld>
            <a:endParaRPr lang="de-DE"/>
          </a:p>
        </p:txBody>
      </p:sp>
      <p:sp>
        <p:nvSpPr>
          <p:cNvPr id="2" name="Fußzeilenplatzhalter 3">
            <a:extLst>
              <a:ext uri="{FF2B5EF4-FFF2-40B4-BE49-F238E27FC236}">
                <a16:creationId xmlns:a16="http://schemas.microsoft.com/office/drawing/2014/main" id="{4D9274DF-1E37-D7F0-4342-2C220547F4F6}"/>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768233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30527" y="2485328"/>
            <a:ext cx="10350049" cy="2172390"/>
          </a:xfrm>
          <a:prstGeom prst="rect">
            <a:avLst/>
          </a:prstGeom>
          <a:noFill/>
        </p:spPr>
        <p:txBody>
          <a:bodyPr wrap="square" rtlCol="0">
            <a:spAutoFit/>
          </a:bodyPr>
          <a:lstStyle/>
          <a:p>
            <a:pPr>
              <a:spcAft>
                <a:spcPts val="500"/>
              </a:spcAft>
            </a:pPr>
            <a:endParaRPr lang="de-DE" sz="1600" b="1" spc="50" dirty="0"/>
          </a:p>
          <a:p>
            <a:pPr>
              <a:spcAft>
                <a:spcPts val="500"/>
              </a:spcAft>
            </a:pPr>
            <a:endParaRPr lang="de-DE" sz="1600" b="1" spc="50" dirty="0"/>
          </a:p>
          <a:p>
            <a:pPr>
              <a:spcAft>
                <a:spcPts val="500"/>
              </a:spcAft>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15" name="Textfeld 14">
            <a:extLst>
              <a:ext uri="{FF2B5EF4-FFF2-40B4-BE49-F238E27FC236}">
                <a16:creationId xmlns:a16="http://schemas.microsoft.com/office/drawing/2014/main" id="{BB3007F4-F990-3AFA-E7EB-D133955F4E00}"/>
              </a:ext>
            </a:extLst>
          </p:cNvPr>
          <p:cNvSpPr txBox="1"/>
          <p:nvPr/>
        </p:nvSpPr>
        <p:spPr>
          <a:xfrm>
            <a:off x="3812875" y="3953304"/>
            <a:ext cx="2589170" cy="523220"/>
          </a:xfrm>
          <a:prstGeom prst="rect">
            <a:avLst/>
          </a:prstGeom>
          <a:noFill/>
        </p:spPr>
        <p:txBody>
          <a:bodyPr wrap="none" rtlCol="0">
            <a:spAutoFit/>
          </a:bodyPr>
          <a:lstStyle/>
          <a:p>
            <a:r>
              <a:rPr lang="de-DE" sz="1400" dirty="0">
                <a:latin typeface="Nunito Sans" pitchFamily="2" charset="0"/>
              </a:rPr>
              <a:t>Lageklasse Stadt S 3 und S 4 </a:t>
            </a:r>
          </a:p>
          <a:p>
            <a:r>
              <a:rPr lang="de-DE" sz="1400" dirty="0">
                <a:latin typeface="Nunito Sans" pitchFamily="2" charset="0"/>
              </a:rPr>
              <a:t>(gute / gehobene Lage)</a:t>
            </a:r>
          </a:p>
        </p:txBody>
      </p:sp>
      <p:pic>
        <p:nvPicPr>
          <p:cNvPr id="17" name="Grafik 16">
            <a:extLst>
              <a:ext uri="{FF2B5EF4-FFF2-40B4-BE49-F238E27FC236}">
                <a16:creationId xmlns:a16="http://schemas.microsoft.com/office/drawing/2014/main" id="{AD18D51F-75DF-C6A9-7CE8-8C84D1B9F623}"/>
              </a:ext>
            </a:extLst>
          </p:cNvPr>
          <p:cNvPicPr>
            <a:picLocks noChangeAspect="1"/>
          </p:cNvPicPr>
          <p:nvPr/>
        </p:nvPicPr>
        <p:blipFill>
          <a:blip r:embed="rId2"/>
          <a:stretch>
            <a:fillRect/>
          </a:stretch>
        </p:blipFill>
        <p:spPr>
          <a:xfrm>
            <a:off x="1223705" y="3833666"/>
            <a:ext cx="2291663" cy="2472584"/>
          </a:xfrm>
          <a:prstGeom prst="rect">
            <a:avLst/>
          </a:prstGeom>
        </p:spPr>
      </p:pic>
      <p:cxnSp>
        <p:nvCxnSpPr>
          <p:cNvPr id="13" name="Gerade Verbindung mit Pfeil 12">
            <a:extLst>
              <a:ext uri="{FF2B5EF4-FFF2-40B4-BE49-F238E27FC236}">
                <a16:creationId xmlns:a16="http://schemas.microsoft.com/office/drawing/2014/main" id="{FFD5720F-91BF-0764-4048-6F708B15D3A7}"/>
              </a:ext>
            </a:extLst>
          </p:cNvPr>
          <p:cNvCxnSpPr>
            <a:cxnSpLocks/>
          </p:cNvCxnSpPr>
          <p:nvPr/>
        </p:nvCxnSpPr>
        <p:spPr>
          <a:xfrm flipH="1">
            <a:off x="2260119" y="4218317"/>
            <a:ext cx="1552756" cy="20437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0" name="Grafik 19">
            <a:extLst>
              <a:ext uri="{FF2B5EF4-FFF2-40B4-BE49-F238E27FC236}">
                <a16:creationId xmlns:a16="http://schemas.microsoft.com/office/drawing/2014/main" id="{9C4C6A55-04F3-A117-FC20-BA000EE6B72D}"/>
              </a:ext>
            </a:extLst>
          </p:cNvPr>
          <p:cNvPicPr>
            <a:picLocks noChangeAspect="1"/>
          </p:cNvPicPr>
          <p:nvPr/>
        </p:nvPicPr>
        <p:blipFill>
          <a:blip r:embed="rId3"/>
          <a:stretch>
            <a:fillRect/>
          </a:stretch>
        </p:blipFill>
        <p:spPr>
          <a:xfrm>
            <a:off x="1191304" y="2061546"/>
            <a:ext cx="4648128" cy="1759252"/>
          </a:xfrm>
          <a:prstGeom prst="rect">
            <a:avLst/>
          </a:prstGeom>
        </p:spPr>
      </p:pic>
      <p:sp>
        <p:nvSpPr>
          <p:cNvPr id="21" name="Inhaltsplatzhalter 3">
            <a:extLst>
              <a:ext uri="{FF2B5EF4-FFF2-40B4-BE49-F238E27FC236}">
                <a16:creationId xmlns:a16="http://schemas.microsoft.com/office/drawing/2014/main" id="{2E761757-0ED1-152A-1D70-1EB04DEFE928}"/>
              </a:ext>
            </a:extLst>
          </p:cNvPr>
          <p:cNvSpPr txBox="1">
            <a:spLocks/>
          </p:cNvSpPr>
          <p:nvPr/>
        </p:nvSpPr>
        <p:spPr>
          <a:xfrm>
            <a:off x="8276265" y="2018247"/>
            <a:ext cx="2984006" cy="1458357"/>
          </a:xfrm>
          <a:prstGeom prst="rect">
            <a:avLst/>
          </a:prstGeom>
        </p:spPr>
        <p:txBody>
          <a:bodyPr/>
          <a:lstStyle>
            <a:lvl1pPr marL="304605" indent="-304605" algn="l" defTabSz="812282" rtl="0" eaLnBrk="1" latinLnBrk="0" hangingPunct="1">
              <a:spcBef>
                <a:spcPct val="20000"/>
              </a:spcBef>
              <a:buFont typeface="Wingdings" panose="05000000000000000000" pitchFamily="2" charset="2"/>
              <a:buChar char="§"/>
              <a:defRPr sz="2800" kern="1200">
                <a:solidFill>
                  <a:srgbClr val="333333"/>
                </a:solidFill>
                <a:latin typeface="Arial" panose="020B0604020202020204" pitchFamily="34" charset="0"/>
                <a:ea typeface="+mn-ea"/>
                <a:cs typeface="Arial" panose="020B0604020202020204" pitchFamily="34" charset="0"/>
              </a:defRPr>
            </a:lvl1pPr>
            <a:lvl2pPr marL="659978" indent="-253838" algn="l" defTabSz="812282" rtl="0" eaLnBrk="1" latinLnBrk="0" hangingPunct="1">
              <a:spcBef>
                <a:spcPct val="20000"/>
              </a:spcBef>
              <a:buFont typeface="Arial" panose="020B0604020202020204" pitchFamily="34" charset="0"/>
              <a:buChar char="•"/>
              <a:defRPr sz="2500" kern="1200">
                <a:solidFill>
                  <a:srgbClr val="333333"/>
                </a:solidFill>
                <a:latin typeface="Arial" panose="020B0604020202020204" pitchFamily="34" charset="0"/>
                <a:ea typeface="+mn-ea"/>
                <a:cs typeface="Arial" panose="020B0604020202020204" pitchFamily="34" charset="0"/>
              </a:defRPr>
            </a:lvl2pPr>
            <a:lvl3pPr marL="1015352" indent="-203070" algn="l" defTabSz="812282" rtl="0" eaLnBrk="1" latinLnBrk="0" hangingPunct="1">
              <a:spcBef>
                <a:spcPct val="20000"/>
              </a:spcBef>
              <a:buFont typeface="Symbol" panose="05050102010706020507" pitchFamily="18" charset="2"/>
              <a:buChar char="-"/>
              <a:defRPr sz="2100" kern="1200">
                <a:solidFill>
                  <a:srgbClr val="333333"/>
                </a:solidFill>
                <a:latin typeface="Arial" panose="020B0604020202020204" pitchFamily="34" charset="0"/>
                <a:ea typeface="+mn-ea"/>
                <a:cs typeface="Arial" panose="020B0604020202020204" pitchFamily="34" charset="0"/>
              </a:defRPr>
            </a:lvl3pPr>
            <a:lvl4pPr marL="1421494" indent="-203070" algn="l" defTabSz="812282" rtl="0" eaLnBrk="1" latinLnBrk="0" hangingPunct="1">
              <a:spcBef>
                <a:spcPct val="20000"/>
              </a:spcBef>
              <a:buFont typeface="Arial" panose="020B0604020202020204" pitchFamily="34" charset="0"/>
              <a:buChar char="–"/>
              <a:defRPr sz="2000" kern="1200">
                <a:solidFill>
                  <a:srgbClr val="333333"/>
                </a:solidFill>
                <a:latin typeface="Arial" panose="020B0604020202020204" pitchFamily="34" charset="0"/>
                <a:ea typeface="+mn-ea"/>
                <a:cs typeface="Arial" panose="020B0604020202020204" pitchFamily="34" charset="0"/>
              </a:defRPr>
            </a:lvl4pPr>
            <a:lvl5pPr marL="1827633" indent="-203070" algn="l" defTabSz="812282" rtl="0" eaLnBrk="1" latinLnBrk="0" hangingPunct="1">
              <a:spcBef>
                <a:spcPct val="20000"/>
              </a:spcBef>
              <a:buFont typeface="Symbol" panose="05050102010706020507" pitchFamily="18" charset="2"/>
              <a:buChar char="-"/>
              <a:defRPr sz="2000" kern="1200">
                <a:solidFill>
                  <a:srgbClr val="333333"/>
                </a:solidFill>
                <a:latin typeface="Arial" panose="020B0604020202020204" pitchFamily="34" charset="0"/>
                <a:ea typeface="+mn-ea"/>
                <a:cs typeface="Arial" panose="020B0604020202020204" pitchFamily="34" charset="0"/>
              </a:defRPr>
            </a:lvl5pPr>
            <a:lvl6pPr marL="2233775" indent="-203070" algn="l" defTabSz="812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39916" indent="-203070" algn="l" defTabSz="812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46057" indent="-203070" algn="l" defTabSz="812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2197" indent="-203070" algn="l" defTabSz="812282"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de-DE" sz="1600" b="1" dirty="0">
                <a:latin typeface="Nunito Sans" pitchFamily="2" charset="0"/>
              </a:rPr>
              <a:t>Lageklasse:</a:t>
            </a:r>
          </a:p>
          <a:p>
            <a:pPr marL="0" indent="0">
              <a:buFont typeface="Wingdings" panose="05000000000000000000" pitchFamily="2" charset="2"/>
              <a:buNone/>
            </a:pPr>
            <a:r>
              <a:rPr lang="de-DE" sz="1400" dirty="0">
                <a:latin typeface="Nunito Sans" pitchFamily="2" charset="0"/>
              </a:rPr>
              <a:t>Nach dem aktuell gültigen Mietspiegel würde </a:t>
            </a:r>
            <a:r>
              <a:rPr lang="de-DE" sz="1400" dirty="0" err="1">
                <a:latin typeface="Nunito Sans" pitchFamily="2" charset="0"/>
              </a:rPr>
              <a:t>Dietenbach</a:t>
            </a:r>
            <a:r>
              <a:rPr lang="de-DE" sz="1400" dirty="0">
                <a:latin typeface="Nunito Sans" pitchFamily="2" charset="0"/>
              </a:rPr>
              <a:t> in die Lageklasse </a:t>
            </a:r>
            <a:r>
              <a:rPr lang="de-DE" sz="1400" i="1" dirty="0">
                <a:latin typeface="Nunito Sans" pitchFamily="2" charset="0"/>
              </a:rPr>
              <a:t>„Stadt S3 und S4 (gute/gehobene Lage)“ </a:t>
            </a:r>
            <a:r>
              <a:rPr lang="de-DE" sz="1400" dirty="0">
                <a:latin typeface="Nunito Sans" pitchFamily="2" charset="0"/>
              </a:rPr>
              <a:t>eingeordnet werden </a:t>
            </a:r>
          </a:p>
        </p:txBody>
      </p:sp>
      <p:pic>
        <p:nvPicPr>
          <p:cNvPr id="23" name="Grafik 22">
            <a:extLst>
              <a:ext uri="{FF2B5EF4-FFF2-40B4-BE49-F238E27FC236}">
                <a16:creationId xmlns:a16="http://schemas.microsoft.com/office/drawing/2014/main" id="{B87A4AF5-1003-AAAE-B169-7B15E34FED05}"/>
              </a:ext>
            </a:extLst>
          </p:cNvPr>
          <p:cNvPicPr>
            <a:picLocks noChangeAspect="1"/>
          </p:cNvPicPr>
          <p:nvPr/>
        </p:nvPicPr>
        <p:blipFill>
          <a:blip r:embed="rId4"/>
          <a:stretch>
            <a:fillRect/>
          </a:stretch>
        </p:blipFill>
        <p:spPr>
          <a:xfrm>
            <a:off x="7169662" y="3659331"/>
            <a:ext cx="4090609" cy="1528682"/>
          </a:xfrm>
          <a:prstGeom prst="rect">
            <a:avLst/>
          </a:prstGeom>
        </p:spPr>
      </p:pic>
      <p:cxnSp>
        <p:nvCxnSpPr>
          <p:cNvPr id="25" name="Gerade Verbindung mit Pfeil 24">
            <a:extLst>
              <a:ext uri="{FF2B5EF4-FFF2-40B4-BE49-F238E27FC236}">
                <a16:creationId xmlns:a16="http://schemas.microsoft.com/office/drawing/2014/main" id="{8446ABA0-C0B7-D46F-EE7D-5236ACD6D649}"/>
              </a:ext>
            </a:extLst>
          </p:cNvPr>
          <p:cNvCxnSpPr/>
          <p:nvPr/>
        </p:nvCxnSpPr>
        <p:spPr>
          <a:xfrm flipV="1">
            <a:off x="7674576" y="4214914"/>
            <a:ext cx="1259457" cy="14664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feld 25">
            <a:extLst>
              <a:ext uri="{FF2B5EF4-FFF2-40B4-BE49-F238E27FC236}">
                <a16:creationId xmlns:a16="http://schemas.microsoft.com/office/drawing/2014/main" id="{0071D01F-E6E9-B6B8-802C-030540B42F9C}"/>
              </a:ext>
            </a:extLst>
          </p:cNvPr>
          <p:cNvSpPr txBox="1"/>
          <p:nvPr/>
        </p:nvSpPr>
        <p:spPr>
          <a:xfrm>
            <a:off x="6112509" y="5692689"/>
            <a:ext cx="5350103" cy="523220"/>
          </a:xfrm>
          <a:prstGeom prst="rect">
            <a:avLst/>
          </a:prstGeom>
          <a:noFill/>
        </p:spPr>
        <p:txBody>
          <a:bodyPr wrap="square" rtlCol="0">
            <a:spAutoFit/>
          </a:bodyPr>
          <a:lstStyle/>
          <a:p>
            <a:r>
              <a:rPr lang="de-DE" sz="1400" dirty="0">
                <a:latin typeface="Nunito Sans" pitchFamily="2" charset="0"/>
              </a:rPr>
              <a:t>Für die Mietspiegelberechnung kann die </a:t>
            </a:r>
            <a:r>
              <a:rPr lang="de-DE" sz="1400" b="1" dirty="0">
                <a:latin typeface="Nunito Sans" pitchFamily="2" charset="0"/>
              </a:rPr>
              <a:t>Bollerstaudenstraße 1</a:t>
            </a:r>
            <a:br>
              <a:rPr lang="de-DE" sz="1400" dirty="0">
                <a:latin typeface="Nunito Sans" pitchFamily="2" charset="0"/>
              </a:rPr>
            </a:br>
            <a:r>
              <a:rPr lang="de-DE" sz="1400" dirty="0">
                <a:latin typeface="Nunito Sans" pitchFamily="2" charset="0"/>
              </a:rPr>
              <a:t>als Beispielsanschrift genutzt werden.</a:t>
            </a:r>
          </a:p>
        </p:txBody>
      </p:sp>
      <p:sp>
        <p:nvSpPr>
          <p:cNvPr id="6" name="Foliennummernplatzhalter 5">
            <a:extLst>
              <a:ext uri="{FF2B5EF4-FFF2-40B4-BE49-F238E27FC236}">
                <a16:creationId xmlns:a16="http://schemas.microsoft.com/office/drawing/2014/main" id="{AF6C32C6-DBB6-07DA-5CAA-AE3D7D9C4BB8}"/>
              </a:ext>
            </a:extLst>
          </p:cNvPr>
          <p:cNvSpPr>
            <a:spLocks noGrp="1"/>
          </p:cNvSpPr>
          <p:nvPr>
            <p:ph type="sldNum" sz="quarter" idx="12"/>
          </p:nvPr>
        </p:nvSpPr>
        <p:spPr/>
        <p:txBody>
          <a:bodyPr/>
          <a:lstStyle/>
          <a:p>
            <a:fld id="{1354209B-1C1D-024D-901F-5C671C233D00}" type="slidenum">
              <a:rPr lang="de-DE" smtClean="0"/>
              <a:t>12</a:t>
            </a:fld>
            <a:endParaRPr lang="de-DE"/>
          </a:p>
        </p:txBody>
      </p:sp>
      <p:sp>
        <p:nvSpPr>
          <p:cNvPr id="2" name="Fußzeilenplatzhalter 3">
            <a:extLst>
              <a:ext uri="{FF2B5EF4-FFF2-40B4-BE49-F238E27FC236}">
                <a16:creationId xmlns:a16="http://schemas.microsoft.com/office/drawing/2014/main" id="{8699EDE9-3F48-AC28-CE2A-BD7202FEDE03}"/>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728459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023663"/>
            <a:ext cx="5052716" cy="4034438"/>
          </a:xfrm>
          <a:prstGeom prst="rect">
            <a:avLst/>
          </a:prstGeom>
          <a:noFill/>
        </p:spPr>
        <p:txBody>
          <a:bodyPr wrap="square" rtlCol="0">
            <a:spAutoFit/>
          </a:bodyPr>
          <a:lstStyle/>
          <a:p>
            <a:pPr>
              <a:spcAft>
                <a:spcPts val="500"/>
              </a:spcAft>
            </a:pPr>
            <a:endParaRPr lang="de-DE" sz="1600" b="1" spc="50" dirty="0">
              <a:latin typeface="Nunito Sans" pitchFamily="2" charset="0"/>
            </a:endParaRPr>
          </a:p>
          <a:p>
            <a:pPr>
              <a:spcAft>
                <a:spcPts val="500"/>
              </a:spcAft>
            </a:pPr>
            <a:r>
              <a:rPr lang="de-DE" sz="1600" b="1" spc="50" dirty="0">
                <a:latin typeface="Nunito Sans" pitchFamily="2" charset="0"/>
              </a:rPr>
              <a:t>Preisspanne: Max +/- 20 %</a:t>
            </a:r>
          </a:p>
          <a:p>
            <a:pPr>
              <a:spcAft>
                <a:spcPts val="500"/>
              </a:spcAft>
            </a:pPr>
            <a:endParaRPr lang="de-DE" sz="1600" b="1" spc="50" dirty="0">
              <a:latin typeface="Nunito Sans" pitchFamily="2" charset="0"/>
            </a:endParaRP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z.B. Glasfaseranschluss</a:t>
            </a:r>
          </a:p>
          <a:p>
            <a:pPr marL="285750" indent="-285750">
              <a:spcAft>
                <a:spcPts val="500"/>
              </a:spcAft>
              <a:buFont typeface="Wingdings" panose="05000000000000000000" pitchFamily="2" charset="2"/>
              <a:buChar char="Ø"/>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z.B. </a:t>
            </a:r>
            <a:r>
              <a:rPr lang="de-DE" sz="1400" b="1" spc="50" dirty="0" err="1">
                <a:latin typeface="Nunito Sans" pitchFamily="2" charset="0"/>
              </a:rPr>
              <a:t>kfw</a:t>
            </a:r>
            <a:r>
              <a:rPr lang="de-DE" sz="1400" b="1" spc="50" dirty="0">
                <a:latin typeface="Nunito Sans" pitchFamily="2" charset="0"/>
              </a:rPr>
              <a:t> 40 / </a:t>
            </a:r>
            <a:r>
              <a:rPr lang="de-DE" sz="1400" b="1" spc="50" dirty="0" err="1">
                <a:latin typeface="Nunito Sans" pitchFamily="2" charset="0"/>
              </a:rPr>
              <a:t>kfw</a:t>
            </a:r>
            <a:r>
              <a:rPr lang="de-DE" sz="1400" b="1" spc="50" dirty="0">
                <a:latin typeface="Nunito Sans" pitchFamily="2" charset="0"/>
              </a:rPr>
              <a:t> 40 QNG</a:t>
            </a:r>
          </a:p>
          <a:p>
            <a:pPr>
              <a:spcAft>
                <a:spcPts val="500"/>
              </a:spcAft>
            </a:pPr>
            <a:endParaRPr lang="de-DE" sz="1600" b="1" spc="50" dirty="0"/>
          </a:p>
          <a:p>
            <a:pPr marL="285750" indent="-285750">
              <a:spcAft>
                <a:spcPts val="500"/>
              </a:spcAft>
              <a:buFont typeface="Wingdings" panose="05000000000000000000" pitchFamily="2" charset="2"/>
              <a:buChar char="Ø"/>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pic>
        <p:nvPicPr>
          <p:cNvPr id="6" name="Grafik 5">
            <a:extLst>
              <a:ext uri="{FF2B5EF4-FFF2-40B4-BE49-F238E27FC236}">
                <a16:creationId xmlns:a16="http://schemas.microsoft.com/office/drawing/2014/main" id="{D17E18D7-CF29-F1D2-5931-652FCE29BAD1}"/>
              </a:ext>
            </a:extLst>
          </p:cNvPr>
          <p:cNvPicPr>
            <a:picLocks noChangeAspect="1"/>
          </p:cNvPicPr>
          <p:nvPr/>
        </p:nvPicPr>
        <p:blipFill>
          <a:blip r:embed="rId2"/>
          <a:stretch>
            <a:fillRect/>
          </a:stretch>
        </p:blipFill>
        <p:spPr>
          <a:xfrm>
            <a:off x="4087227" y="2457397"/>
            <a:ext cx="5052716" cy="3372886"/>
          </a:xfrm>
          <a:prstGeom prst="rect">
            <a:avLst/>
          </a:prstGeom>
        </p:spPr>
      </p:pic>
      <p:sp>
        <p:nvSpPr>
          <p:cNvPr id="8" name="Foliennummernplatzhalter 7">
            <a:extLst>
              <a:ext uri="{FF2B5EF4-FFF2-40B4-BE49-F238E27FC236}">
                <a16:creationId xmlns:a16="http://schemas.microsoft.com/office/drawing/2014/main" id="{0D2DFD8A-D17E-B471-4CFD-9C6DDCCF04BB}"/>
              </a:ext>
            </a:extLst>
          </p:cNvPr>
          <p:cNvSpPr>
            <a:spLocks noGrp="1"/>
          </p:cNvSpPr>
          <p:nvPr>
            <p:ph type="sldNum" sz="quarter" idx="12"/>
          </p:nvPr>
        </p:nvSpPr>
        <p:spPr/>
        <p:txBody>
          <a:bodyPr/>
          <a:lstStyle/>
          <a:p>
            <a:fld id="{1354209B-1C1D-024D-901F-5C671C233D00}" type="slidenum">
              <a:rPr lang="de-DE" smtClean="0"/>
              <a:t>13</a:t>
            </a:fld>
            <a:endParaRPr lang="de-DE"/>
          </a:p>
        </p:txBody>
      </p:sp>
      <p:sp>
        <p:nvSpPr>
          <p:cNvPr id="2" name="Fußzeilenplatzhalter 3">
            <a:extLst>
              <a:ext uri="{FF2B5EF4-FFF2-40B4-BE49-F238E27FC236}">
                <a16:creationId xmlns:a16="http://schemas.microsoft.com/office/drawing/2014/main" id="{E4FA331E-F57F-3B3A-C5D2-069FABCEBB5A}"/>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383081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11424" y="973495"/>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023663"/>
            <a:ext cx="4678493" cy="4062651"/>
          </a:xfrm>
          <a:prstGeom prst="rect">
            <a:avLst/>
          </a:prstGeom>
          <a:noFill/>
        </p:spPr>
        <p:txBody>
          <a:bodyPr wrap="square" rtlCol="0">
            <a:spAutoFit/>
          </a:bodyPr>
          <a:lstStyle/>
          <a:p>
            <a:pPr>
              <a:spcAft>
                <a:spcPts val="500"/>
              </a:spcAft>
            </a:pPr>
            <a:endParaRPr lang="de-DE" sz="1600" b="1" spc="50" dirty="0">
              <a:latin typeface="Nunito Sans" pitchFamily="2" charset="0"/>
            </a:endParaRPr>
          </a:p>
          <a:p>
            <a:pPr>
              <a:spcAft>
                <a:spcPts val="500"/>
              </a:spcAft>
            </a:pPr>
            <a:r>
              <a:rPr lang="de-DE" sz="1600" b="1" spc="50" dirty="0">
                <a:latin typeface="Nunito Sans" pitchFamily="2" charset="0"/>
              </a:rPr>
              <a:t>OVM vs. Fördermiete:</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Ortsübliche Vergleichsmiete (ohne Förderabschlag)</a:t>
            </a:r>
          </a:p>
          <a:p>
            <a:pPr marL="285750" indent="-285750">
              <a:spcAft>
                <a:spcPts val="500"/>
              </a:spcAft>
              <a:buFont typeface="Wingdings" panose="05000000000000000000" pitchFamily="2" charset="2"/>
              <a:buChar char="Ø"/>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Fördermiete: Ortsübliche Vergleichsmiete abzüglich Förderabschlag</a:t>
            </a:r>
          </a:p>
          <a:p>
            <a:pPr>
              <a:spcAft>
                <a:spcPts val="500"/>
              </a:spcAft>
            </a:pPr>
            <a:endParaRPr lang="de-DE" sz="1600" b="1" spc="50" dirty="0"/>
          </a:p>
          <a:p>
            <a:pPr>
              <a:spcAft>
                <a:spcPts val="500"/>
              </a:spcAft>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pic>
        <p:nvPicPr>
          <p:cNvPr id="8" name="Grafik 7">
            <a:extLst>
              <a:ext uri="{FF2B5EF4-FFF2-40B4-BE49-F238E27FC236}">
                <a16:creationId xmlns:a16="http://schemas.microsoft.com/office/drawing/2014/main" id="{661DAAC7-CB19-7358-03E1-AC0BB581D33A}"/>
              </a:ext>
            </a:extLst>
          </p:cNvPr>
          <p:cNvPicPr>
            <a:picLocks noChangeAspect="1"/>
          </p:cNvPicPr>
          <p:nvPr/>
        </p:nvPicPr>
        <p:blipFill>
          <a:blip r:embed="rId2"/>
          <a:stretch>
            <a:fillRect/>
          </a:stretch>
        </p:blipFill>
        <p:spPr>
          <a:xfrm>
            <a:off x="5615437" y="2340105"/>
            <a:ext cx="5738363" cy="3150202"/>
          </a:xfrm>
          <a:prstGeom prst="rect">
            <a:avLst/>
          </a:prstGeom>
        </p:spPr>
      </p:pic>
      <p:sp>
        <p:nvSpPr>
          <p:cNvPr id="6" name="Foliennummernplatzhalter 5">
            <a:extLst>
              <a:ext uri="{FF2B5EF4-FFF2-40B4-BE49-F238E27FC236}">
                <a16:creationId xmlns:a16="http://schemas.microsoft.com/office/drawing/2014/main" id="{ABA0F445-B4C4-BD14-09E8-169881745A78}"/>
              </a:ext>
            </a:extLst>
          </p:cNvPr>
          <p:cNvSpPr>
            <a:spLocks noGrp="1"/>
          </p:cNvSpPr>
          <p:nvPr>
            <p:ph type="sldNum" sz="quarter" idx="12"/>
          </p:nvPr>
        </p:nvSpPr>
        <p:spPr/>
        <p:txBody>
          <a:bodyPr/>
          <a:lstStyle/>
          <a:p>
            <a:fld id="{1354209B-1C1D-024D-901F-5C671C233D00}" type="slidenum">
              <a:rPr lang="de-DE" smtClean="0"/>
              <a:t>14</a:t>
            </a:fld>
            <a:endParaRPr lang="de-DE"/>
          </a:p>
        </p:txBody>
      </p:sp>
      <p:sp>
        <p:nvSpPr>
          <p:cNvPr id="2" name="Fußzeilenplatzhalter 3">
            <a:extLst>
              <a:ext uri="{FF2B5EF4-FFF2-40B4-BE49-F238E27FC236}">
                <a16:creationId xmlns:a16="http://schemas.microsoft.com/office/drawing/2014/main" id="{8B8C43B5-6F7C-AF24-0521-30C1313A2CA1}"/>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415184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3752491" y="2952951"/>
            <a:ext cx="7055717" cy="2046714"/>
          </a:xfrm>
          <a:prstGeom prst="rect">
            <a:avLst/>
          </a:prstGeom>
          <a:noFill/>
        </p:spPr>
        <p:txBody>
          <a:bodyPr wrap="square" rtlCol="0">
            <a:spAutoFit/>
          </a:bodyPr>
          <a:lstStyle/>
          <a:p>
            <a:pPr>
              <a:spcAft>
                <a:spcPts val="500"/>
              </a:spcAft>
            </a:pPr>
            <a:r>
              <a:rPr lang="de-DE" sz="1600" b="1" spc="50" dirty="0">
                <a:latin typeface="Nunito Sans" pitchFamily="2" charset="0"/>
              </a:rPr>
              <a:t>Drei maßgebliche Zeitpunkt zur Bestimmung der OVM:</a:t>
            </a:r>
          </a:p>
          <a:p>
            <a:pPr>
              <a:spcAft>
                <a:spcPts val="500"/>
              </a:spcAft>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(Förder-)Antragsmiete, fiktiv zur Kalkulation der L-Bank</a:t>
            </a:r>
          </a:p>
          <a:p>
            <a:pPr marL="285750" indent="-285750">
              <a:spcAft>
                <a:spcPts val="500"/>
              </a:spcAft>
              <a:buFont typeface="Wingdings" panose="05000000000000000000" pitchFamily="2" charset="2"/>
              <a:buChar char="Ø"/>
            </a:pPr>
            <a:r>
              <a:rPr lang="de-DE" sz="1400" spc="50" dirty="0">
                <a:latin typeface="Nunito Sans" pitchFamily="2" charset="0"/>
              </a:rPr>
              <a:t>Erstvermietung</a:t>
            </a:r>
          </a:p>
          <a:p>
            <a:pPr marL="285750" indent="-285750">
              <a:spcAft>
                <a:spcPts val="500"/>
              </a:spcAft>
              <a:buFont typeface="Wingdings" panose="05000000000000000000" pitchFamily="2" charset="2"/>
              <a:buChar char="Ø"/>
            </a:pPr>
            <a:r>
              <a:rPr lang="de-DE" sz="1400" spc="50" dirty="0">
                <a:latin typeface="Nunito Sans" pitchFamily="2" charset="0"/>
              </a:rPr>
              <a:t>Wiedervermietung innerhalb der Bindungsdauer</a:t>
            </a:r>
          </a:p>
          <a:p>
            <a:pPr marL="285750" indent="-285750">
              <a:spcAft>
                <a:spcPts val="500"/>
              </a:spcAft>
              <a:buFont typeface="Wingdings" panose="05000000000000000000" pitchFamily="2" charset="2"/>
              <a:buChar char="Ø"/>
            </a:pPr>
            <a:r>
              <a:rPr lang="de-DE" sz="1400" spc="50" dirty="0">
                <a:latin typeface="Nunito Sans" pitchFamily="2" charset="0"/>
              </a:rPr>
              <a:t>Alle drei Jahre zu Vorlage gegenüber der L-Bank</a:t>
            </a:r>
          </a:p>
          <a:p>
            <a:pPr marL="285750" indent="-285750">
              <a:spcAft>
                <a:spcPts val="500"/>
              </a:spcAft>
              <a:buFont typeface="Wingdings" panose="05000000000000000000" pitchFamily="2" charset="2"/>
              <a:buChar char="Ø"/>
            </a:pPr>
            <a:endParaRPr lang="de-DE" sz="1600" spc="50" dirty="0"/>
          </a:p>
        </p:txBody>
      </p:sp>
      <p:pic>
        <p:nvPicPr>
          <p:cNvPr id="6" name="Grafik 5">
            <a:extLst>
              <a:ext uri="{FF2B5EF4-FFF2-40B4-BE49-F238E27FC236}">
                <a16:creationId xmlns:a16="http://schemas.microsoft.com/office/drawing/2014/main" id="{BBA976A8-A457-3C47-EC81-4B1525FB6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27" y="2485328"/>
            <a:ext cx="2180042" cy="2820965"/>
          </a:xfrm>
          <a:prstGeom prst="rect">
            <a:avLst/>
          </a:prstGeom>
        </p:spPr>
      </p:pic>
      <p:sp>
        <p:nvSpPr>
          <p:cNvPr id="8" name="Foliennummernplatzhalter 7">
            <a:extLst>
              <a:ext uri="{FF2B5EF4-FFF2-40B4-BE49-F238E27FC236}">
                <a16:creationId xmlns:a16="http://schemas.microsoft.com/office/drawing/2014/main" id="{6B4D6154-FE9C-1F74-4D78-2724DA8FE9C7}"/>
              </a:ext>
            </a:extLst>
          </p:cNvPr>
          <p:cNvSpPr>
            <a:spLocks noGrp="1"/>
          </p:cNvSpPr>
          <p:nvPr>
            <p:ph type="sldNum" sz="quarter" idx="12"/>
          </p:nvPr>
        </p:nvSpPr>
        <p:spPr/>
        <p:txBody>
          <a:bodyPr/>
          <a:lstStyle/>
          <a:p>
            <a:fld id="{1354209B-1C1D-024D-901F-5C671C233D00}" type="slidenum">
              <a:rPr lang="de-DE" smtClean="0"/>
              <a:t>15</a:t>
            </a:fld>
            <a:endParaRPr lang="de-DE"/>
          </a:p>
        </p:txBody>
      </p:sp>
      <p:sp>
        <p:nvSpPr>
          <p:cNvPr id="2" name="Fußzeilenplatzhalter 3">
            <a:extLst>
              <a:ext uri="{FF2B5EF4-FFF2-40B4-BE49-F238E27FC236}">
                <a16:creationId xmlns:a16="http://schemas.microsoft.com/office/drawing/2014/main" id="{8545D0E5-3BBB-5850-FC95-D42FA87F511D}"/>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4178108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3752491" y="2485328"/>
            <a:ext cx="7528085" cy="3475310"/>
          </a:xfrm>
          <a:prstGeom prst="rect">
            <a:avLst/>
          </a:prstGeom>
          <a:noFill/>
        </p:spPr>
        <p:txBody>
          <a:bodyPr wrap="square" rtlCol="0">
            <a:spAutoFit/>
          </a:bodyPr>
          <a:lstStyle/>
          <a:p>
            <a:pPr>
              <a:spcAft>
                <a:spcPts val="500"/>
              </a:spcAft>
            </a:pPr>
            <a:r>
              <a:rPr lang="de-DE" sz="1600" b="1" spc="50" dirty="0">
                <a:latin typeface="Nunito Sans" pitchFamily="2" charset="0"/>
              </a:rPr>
              <a:t>Berechtigte Mieter*Innen</a:t>
            </a:r>
          </a:p>
          <a:p>
            <a:pPr marL="285750" indent="-285750">
              <a:spcAft>
                <a:spcPts val="500"/>
              </a:spcAft>
              <a:buFont typeface="Wingdings" panose="05000000000000000000" pitchFamily="2" charset="2"/>
              <a:buChar char="Ø"/>
            </a:pPr>
            <a:r>
              <a:rPr lang="de-DE" sz="1400" spc="50" dirty="0">
                <a:latin typeface="Nunito Sans" pitchFamily="2" charset="0"/>
              </a:rPr>
              <a:t>Personen mit „passendem“ Wohnberechtigungsschein</a:t>
            </a:r>
          </a:p>
          <a:p>
            <a:pPr marL="285750" indent="-285750">
              <a:spcAft>
                <a:spcPts val="500"/>
              </a:spcAft>
              <a:buFont typeface="Wingdings" panose="05000000000000000000" pitchFamily="2" charset="2"/>
              <a:buChar char="Ø"/>
            </a:pPr>
            <a:endParaRPr lang="de-DE" sz="1600" b="1" spc="50" dirty="0">
              <a:latin typeface="Nunito Sans" pitchFamily="2" charset="0"/>
            </a:endParaRPr>
          </a:p>
          <a:p>
            <a:pPr>
              <a:spcAft>
                <a:spcPts val="500"/>
              </a:spcAft>
            </a:pPr>
            <a:r>
              <a:rPr lang="de-DE" sz="1600" b="1" spc="50" dirty="0">
                <a:latin typeface="Nunito Sans" pitchFamily="2" charset="0"/>
              </a:rPr>
              <a:t>Einkommensgrenzen (abhängig von der Anzahl der Haushaltsmitglieder)</a:t>
            </a:r>
          </a:p>
          <a:p>
            <a:pPr marL="285750" indent="-285750">
              <a:spcAft>
                <a:spcPts val="500"/>
              </a:spcAft>
              <a:buFont typeface="Wingdings" panose="05000000000000000000" pitchFamily="2" charset="2"/>
              <a:buChar char="Ø"/>
            </a:pPr>
            <a:r>
              <a:rPr lang="de-DE" sz="1400" spc="50" dirty="0">
                <a:latin typeface="Nunito Sans" pitchFamily="2" charset="0"/>
              </a:rPr>
              <a:t>Bruttojahreshaushaltseinkommen</a:t>
            </a:r>
          </a:p>
          <a:p>
            <a:pPr lvl="1">
              <a:spcAft>
                <a:spcPts val="500"/>
              </a:spcAft>
            </a:pPr>
            <a:r>
              <a:rPr lang="de-DE" sz="1400" spc="50" dirty="0">
                <a:latin typeface="Nunito Sans" pitchFamily="2" charset="0"/>
              </a:rPr>
              <a:t>1 Person Haushalt		60.350 €</a:t>
            </a:r>
          </a:p>
          <a:p>
            <a:pPr lvl="1">
              <a:spcAft>
                <a:spcPts val="500"/>
              </a:spcAft>
            </a:pPr>
            <a:r>
              <a:rPr lang="de-DE" sz="1400" spc="50" dirty="0">
                <a:latin typeface="Nunito Sans" pitchFamily="2" charset="0"/>
              </a:rPr>
              <a:t>2 Personen Haushalte		60.350 €</a:t>
            </a:r>
          </a:p>
          <a:p>
            <a:pPr lvl="1">
              <a:spcAft>
                <a:spcPts val="500"/>
              </a:spcAft>
            </a:pPr>
            <a:r>
              <a:rPr lang="de-DE" sz="1400" spc="50" dirty="0">
                <a:latin typeface="Nunito Sans" pitchFamily="2" charset="0"/>
              </a:rPr>
              <a:t>3 Personen Haushalte		69.350 €</a:t>
            </a:r>
          </a:p>
          <a:p>
            <a:pPr lvl="1">
              <a:spcAft>
                <a:spcPts val="500"/>
              </a:spcAft>
            </a:pPr>
            <a:r>
              <a:rPr lang="de-DE" sz="1400" spc="50" dirty="0">
                <a:latin typeface="Nunito Sans" pitchFamily="2" charset="0"/>
              </a:rPr>
              <a:t>4 Personen Haushalte		78.350 €</a:t>
            </a:r>
          </a:p>
          <a:p>
            <a:pPr lvl="1">
              <a:spcAft>
                <a:spcPts val="500"/>
              </a:spcAft>
            </a:pPr>
            <a:r>
              <a:rPr lang="de-DE" sz="1400" spc="50" dirty="0">
                <a:latin typeface="Nunito Sans" pitchFamily="2" charset="0"/>
              </a:rPr>
              <a:t>5 Personen Haushalte		87.350 €</a:t>
            </a:r>
          </a:p>
          <a:p>
            <a:pPr lvl="1">
              <a:spcAft>
                <a:spcPts val="500"/>
              </a:spcAft>
            </a:pPr>
            <a:endParaRPr lang="de-DE" sz="1400"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Erhöhte Einkommensgrenzen bei schwerbehinderten Personen</a:t>
            </a:r>
            <a:endParaRPr lang="de-DE" sz="1400" spc="50" dirty="0"/>
          </a:p>
        </p:txBody>
      </p:sp>
      <p:pic>
        <p:nvPicPr>
          <p:cNvPr id="4" name="Grafik 3">
            <a:extLst>
              <a:ext uri="{FF2B5EF4-FFF2-40B4-BE49-F238E27FC236}">
                <a16:creationId xmlns:a16="http://schemas.microsoft.com/office/drawing/2014/main" id="{0E697DC7-EB71-F38F-BDE4-3E10544B8015}"/>
              </a:ext>
            </a:extLst>
          </p:cNvPr>
          <p:cNvPicPr/>
          <p:nvPr/>
        </p:nvPicPr>
        <p:blipFill rotWithShape="1">
          <a:blip r:embed="rId2">
            <a:extLst>
              <a:ext uri="{28A0092B-C50C-407E-A947-70E740481C1C}">
                <a14:useLocalDpi xmlns:a14="http://schemas.microsoft.com/office/drawing/2010/main" val="0"/>
              </a:ext>
            </a:extLst>
          </a:blip>
          <a:srcRect l="34664" t="17877" r="38743" b="14370"/>
          <a:stretch/>
        </p:blipFill>
        <p:spPr bwMode="auto">
          <a:xfrm>
            <a:off x="930527" y="2485328"/>
            <a:ext cx="1967948" cy="2768159"/>
          </a:xfrm>
          <a:prstGeom prst="rect">
            <a:avLst/>
          </a:prstGeom>
          <a:extLst>
            <a:ext uri="{53640926-AAD7-44D8-BBD7-CCE9431645EC}">
              <a14:shadowObscured xmlns:a14="http://schemas.microsoft.com/office/drawing/2010/main"/>
            </a:ext>
          </a:extLst>
        </p:spPr>
      </p:pic>
      <p:sp>
        <p:nvSpPr>
          <p:cNvPr id="8" name="Foliennummernplatzhalter 7">
            <a:extLst>
              <a:ext uri="{FF2B5EF4-FFF2-40B4-BE49-F238E27FC236}">
                <a16:creationId xmlns:a16="http://schemas.microsoft.com/office/drawing/2014/main" id="{7AB7A94E-B352-C19A-E4A5-0E190427E27A}"/>
              </a:ext>
            </a:extLst>
          </p:cNvPr>
          <p:cNvSpPr>
            <a:spLocks noGrp="1"/>
          </p:cNvSpPr>
          <p:nvPr>
            <p:ph type="sldNum" sz="quarter" idx="12"/>
          </p:nvPr>
        </p:nvSpPr>
        <p:spPr/>
        <p:txBody>
          <a:bodyPr/>
          <a:lstStyle/>
          <a:p>
            <a:fld id="{1354209B-1C1D-024D-901F-5C671C233D00}" type="slidenum">
              <a:rPr lang="de-DE" smtClean="0"/>
              <a:t>16</a:t>
            </a:fld>
            <a:endParaRPr lang="de-DE"/>
          </a:p>
        </p:txBody>
      </p:sp>
      <p:sp>
        <p:nvSpPr>
          <p:cNvPr id="2" name="Fußzeilenplatzhalter 3">
            <a:extLst>
              <a:ext uri="{FF2B5EF4-FFF2-40B4-BE49-F238E27FC236}">
                <a16:creationId xmlns:a16="http://schemas.microsoft.com/office/drawing/2014/main" id="{E1A81062-F09B-52FE-E382-3830B3883133}"/>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16256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3752491" y="2485328"/>
            <a:ext cx="7528085" cy="5493812"/>
          </a:xfrm>
          <a:prstGeom prst="rect">
            <a:avLst/>
          </a:prstGeom>
          <a:noFill/>
        </p:spPr>
        <p:txBody>
          <a:bodyPr wrap="square" rtlCol="0">
            <a:spAutoFit/>
          </a:bodyPr>
          <a:lstStyle/>
          <a:p>
            <a:pPr>
              <a:spcAft>
                <a:spcPts val="500"/>
              </a:spcAft>
            </a:pPr>
            <a:r>
              <a:rPr lang="de-DE" sz="1600" b="1" spc="50" dirty="0">
                <a:latin typeface="Nunito Sans" pitchFamily="2" charset="0"/>
              </a:rPr>
              <a:t>Größe der Wohnung uns Anzahl der Wohnräume</a:t>
            </a:r>
          </a:p>
          <a:p>
            <a:pPr lvl="1">
              <a:spcAft>
                <a:spcPts val="500"/>
              </a:spcAft>
            </a:pPr>
            <a:endParaRPr lang="de-DE" sz="1400" spc="50" dirty="0">
              <a:latin typeface="Nunito Sans" pitchFamily="2" charset="0"/>
            </a:endParaRPr>
          </a:p>
          <a:p>
            <a:pPr lvl="1">
              <a:spcAft>
                <a:spcPts val="500"/>
              </a:spcAft>
            </a:pPr>
            <a:r>
              <a:rPr lang="de-DE" sz="1400" spc="50" dirty="0">
                <a:latin typeface="Nunito Sans" pitchFamily="2" charset="0"/>
              </a:rPr>
              <a:t>1 Person Haushalt		bis zu 45m² </a:t>
            </a:r>
            <a:r>
              <a:rPr lang="de-DE" sz="1400" u="sng" spc="50" dirty="0">
                <a:latin typeface="Nunito Sans" pitchFamily="2" charset="0"/>
              </a:rPr>
              <a:t>und</a:t>
            </a:r>
            <a:r>
              <a:rPr lang="de-DE" sz="1400" spc="50" dirty="0">
                <a:latin typeface="Nunito Sans" pitchFamily="2" charset="0"/>
              </a:rPr>
              <a:t> 2 Wohnräumen</a:t>
            </a:r>
          </a:p>
          <a:p>
            <a:pPr lvl="1">
              <a:spcAft>
                <a:spcPts val="500"/>
              </a:spcAft>
            </a:pPr>
            <a:r>
              <a:rPr lang="de-DE" sz="1400" spc="50" dirty="0">
                <a:latin typeface="Nunito Sans" pitchFamily="2" charset="0"/>
              </a:rPr>
              <a:t>2 Personen Haushalte		bis zu 60m² </a:t>
            </a:r>
            <a:r>
              <a:rPr lang="de-DE" sz="1400" u="sng" spc="50" dirty="0">
                <a:latin typeface="Nunito Sans" pitchFamily="2" charset="0"/>
              </a:rPr>
              <a:t>und</a:t>
            </a:r>
            <a:r>
              <a:rPr lang="de-DE" sz="1400" spc="50" dirty="0">
                <a:latin typeface="Nunito Sans" pitchFamily="2" charset="0"/>
              </a:rPr>
              <a:t> 3 Wohnräumen</a:t>
            </a:r>
          </a:p>
          <a:p>
            <a:pPr lvl="1">
              <a:spcAft>
                <a:spcPts val="500"/>
              </a:spcAft>
            </a:pPr>
            <a:r>
              <a:rPr lang="de-DE" sz="1400" spc="50" dirty="0">
                <a:latin typeface="Nunito Sans" pitchFamily="2" charset="0"/>
              </a:rPr>
              <a:t>3 Personen Haushalte		bis zu 75m² </a:t>
            </a:r>
            <a:r>
              <a:rPr lang="de-DE" sz="1400" u="sng" spc="50" dirty="0">
                <a:latin typeface="Nunito Sans" pitchFamily="2" charset="0"/>
              </a:rPr>
              <a:t>und</a:t>
            </a:r>
            <a:r>
              <a:rPr lang="de-DE" sz="1400" spc="50" dirty="0">
                <a:latin typeface="Nunito Sans" pitchFamily="2" charset="0"/>
              </a:rPr>
              <a:t> 4 Wohnräumen</a:t>
            </a:r>
          </a:p>
          <a:p>
            <a:pPr lvl="1">
              <a:spcAft>
                <a:spcPts val="500"/>
              </a:spcAft>
            </a:pPr>
            <a:r>
              <a:rPr lang="de-DE" sz="1400" spc="50" dirty="0">
                <a:latin typeface="Nunito Sans" pitchFamily="2" charset="0"/>
              </a:rPr>
              <a:t>4 Personen Haushalte		bis zu 90m² </a:t>
            </a:r>
            <a:r>
              <a:rPr lang="de-DE" sz="1400" u="sng" spc="50" dirty="0">
                <a:latin typeface="Nunito Sans" pitchFamily="2" charset="0"/>
              </a:rPr>
              <a:t>und</a:t>
            </a:r>
            <a:r>
              <a:rPr lang="de-DE" sz="1400" spc="50" dirty="0">
                <a:latin typeface="Nunito Sans" pitchFamily="2" charset="0"/>
              </a:rPr>
              <a:t> 5 Wohnräumen</a:t>
            </a:r>
          </a:p>
          <a:p>
            <a:pPr lvl="1">
              <a:spcAft>
                <a:spcPts val="500"/>
              </a:spcAft>
            </a:pPr>
            <a:r>
              <a:rPr lang="de-DE" sz="1400" spc="50" dirty="0">
                <a:latin typeface="Nunito Sans" pitchFamily="2" charset="0"/>
              </a:rPr>
              <a:t>5 Personen Haushalte		bis zu 105m² </a:t>
            </a:r>
            <a:r>
              <a:rPr lang="de-DE" sz="1400" u="sng" spc="50" dirty="0">
                <a:latin typeface="Nunito Sans" pitchFamily="2" charset="0"/>
              </a:rPr>
              <a:t>und</a:t>
            </a:r>
            <a:r>
              <a:rPr lang="de-DE" sz="1400" spc="50" dirty="0">
                <a:latin typeface="Nunito Sans" pitchFamily="2" charset="0"/>
              </a:rPr>
              <a:t> 6 Wohnräumen</a:t>
            </a:r>
          </a:p>
          <a:p>
            <a:pPr lvl="1">
              <a:spcAft>
                <a:spcPts val="500"/>
              </a:spcAft>
            </a:pPr>
            <a:endParaRPr lang="de-DE" sz="1400"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Zusätzlich 15 m² und 1 weiterer Wohnraum je weiterem Haushaltsmitglied</a:t>
            </a:r>
          </a:p>
          <a:p>
            <a:pPr marL="285750" indent="-285750">
              <a:spcAft>
                <a:spcPts val="500"/>
              </a:spcAft>
              <a:buFont typeface="Wingdings" panose="05000000000000000000" pitchFamily="2" charset="2"/>
              <a:buChar char="Ø"/>
            </a:pPr>
            <a:r>
              <a:rPr lang="de-DE" sz="1400" spc="50" dirty="0">
                <a:latin typeface="Nunito Sans" pitchFamily="2" charset="0"/>
              </a:rPr>
              <a:t>Überschreitung der Wohnfläche bis zu 5 m²</a:t>
            </a:r>
          </a:p>
          <a:p>
            <a:pPr marL="285750" indent="-285750">
              <a:spcAft>
                <a:spcPts val="500"/>
              </a:spcAft>
              <a:buFont typeface="Wingdings" panose="05000000000000000000" pitchFamily="2" charset="2"/>
              <a:buChar char="Ø"/>
            </a:pPr>
            <a:r>
              <a:rPr lang="de-DE" sz="1400" spc="50" dirty="0">
                <a:latin typeface="Nunito Sans" pitchFamily="2" charset="0"/>
              </a:rPr>
              <a:t>Erhöhung der maximal anmietbare Fläche um 15m² bei Bezug einer nach DIN 18040-2 </a:t>
            </a:r>
            <a:r>
              <a:rPr lang="de-DE" sz="1400" b="1" spc="50" dirty="0">
                <a:latin typeface="Nunito Sans" pitchFamily="2" charset="0"/>
              </a:rPr>
              <a:t>geförderten</a:t>
            </a:r>
            <a:r>
              <a:rPr lang="de-DE" sz="1400" spc="50" dirty="0">
                <a:latin typeface="Nunito Sans" pitchFamily="2" charset="0"/>
              </a:rPr>
              <a:t> Wohnung.</a:t>
            </a:r>
          </a:p>
          <a:p>
            <a:pPr lvl="1">
              <a:spcAft>
                <a:spcPts val="500"/>
              </a:spcAft>
            </a:pPr>
            <a:endParaRPr lang="de-DE" sz="1600" spc="50" dirty="0"/>
          </a:p>
          <a:p>
            <a:pPr lvl="1">
              <a:spcAft>
                <a:spcPts val="500"/>
              </a:spcAft>
            </a:pPr>
            <a:endParaRPr lang="de-DE" sz="1600" spc="50" dirty="0"/>
          </a:p>
          <a:p>
            <a:pPr>
              <a:spcAft>
                <a:spcPts val="500"/>
              </a:spcAft>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pic>
        <p:nvPicPr>
          <p:cNvPr id="4" name="Grafik 3">
            <a:extLst>
              <a:ext uri="{FF2B5EF4-FFF2-40B4-BE49-F238E27FC236}">
                <a16:creationId xmlns:a16="http://schemas.microsoft.com/office/drawing/2014/main" id="{0E697DC7-EB71-F38F-BDE4-3E10544B8015}"/>
              </a:ext>
            </a:extLst>
          </p:cNvPr>
          <p:cNvPicPr/>
          <p:nvPr/>
        </p:nvPicPr>
        <p:blipFill rotWithShape="1">
          <a:blip r:embed="rId2">
            <a:extLst>
              <a:ext uri="{28A0092B-C50C-407E-A947-70E740481C1C}">
                <a14:useLocalDpi xmlns:a14="http://schemas.microsoft.com/office/drawing/2010/main" val="0"/>
              </a:ext>
            </a:extLst>
          </a:blip>
          <a:srcRect l="34664" t="17877" r="38743" b="14370"/>
          <a:stretch/>
        </p:blipFill>
        <p:spPr bwMode="auto">
          <a:xfrm>
            <a:off x="930527" y="2485328"/>
            <a:ext cx="1967948" cy="2768159"/>
          </a:xfrm>
          <a:prstGeom prst="rect">
            <a:avLst/>
          </a:prstGeom>
          <a:extLst>
            <a:ext uri="{53640926-AAD7-44D8-BBD7-CCE9431645EC}">
              <a14:shadowObscured xmlns:a14="http://schemas.microsoft.com/office/drawing/2010/main"/>
            </a:ext>
          </a:extLst>
        </p:spPr>
      </p:pic>
      <p:sp>
        <p:nvSpPr>
          <p:cNvPr id="8" name="Foliennummernplatzhalter 7">
            <a:extLst>
              <a:ext uri="{FF2B5EF4-FFF2-40B4-BE49-F238E27FC236}">
                <a16:creationId xmlns:a16="http://schemas.microsoft.com/office/drawing/2014/main" id="{6C784D50-AD79-CCD7-C323-12ACAD2B0B99}"/>
              </a:ext>
            </a:extLst>
          </p:cNvPr>
          <p:cNvSpPr>
            <a:spLocks noGrp="1"/>
          </p:cNvSpPr>
          <p:nvPr>
            <p:ph type="sldNum" sz="quarter" idx="12"/>
          </p:nvPr>
        </p:nvSpPr>
        <p:spPr/>
        <p:txBody>
          <a:bodyPr/>
          <a:lstStyle/>
          <a:p>
            <a:fld id="{1354209B-1C1D-024D-901F-5C671C233D00}" type="slidenum">
              <a:rPr lang="de-DE" smtClean="0"/>
              <a:t>17</a:t>
            </a:fld>
            <a:endParaRPr lang="de-DE"/>
          </a:p>
        </p:txBody>
      </p:sp>
      <p:sp>
        <p:nvSpPr>
          <p:cNvPr id="2" name="Fußzeilenplatzhalter 3">
            <a:extLst>
              <a:ext uri="{FF2B5EF4-FFF2-40B4-BE49-F238E27FC236}">
                <a16:creationId xmlns:a16="http://schemas.microsoft.com/office/drawing/2014/main" id="{20FD302D-25ED-13F6-ACB0-876E4B60E7BD}"/>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318635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Anforderungen an den zu errichtenden Wohnraum</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307069"/>
            <a:ext cx="10369152" cy="7771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e-DE" sz="1400" b="1" i="0" u="none" strike="noStrike" kern="1200" cap="none" spc="50" normalizeH="0" baseline="0" noProof="0" dirty="0">
                <a:ln>
                  <a:noFill/>
                </a:ln>
                <a:solidFill>
                  <a:prstClr val="black"/>
                </a:solidFill>
                <a:effectLst/>
                <a:uLnTx/>
                <a:uFillTx/>
                <a:latin typeface="Nunito Sans" pitchFamily="2" charset="0"/>
                <a:ea typeface="+mn-ea"/>
                <a:cs typeface="+mn-cs"/>
              </a:rPr>
              <a:t>Wohnflächengrenzen gemäß Durchführungshinweisen zum </a:t>
            </a:r>
            <a:r>
              <a:rPr kumimoji="0" lang="de-DE" sz="1400" b="1" i="0" u="none" strike="noStrike" kern="1200" cap="none" spc="50" normalizeH="0" baseline="0" noProof="0" dirty="0" err="1">
                <a:ln>
                  <a:noFill/>
                </a:ln>
                <a:solidFill>
                  <a:prstClr val="black"/>
                </a:solidFill>
                <a:effectLst/>
                <a:uLnTx/>
                <a:uFillTx/>
                <a:latin typeface="Nunito Sans" pitchFamily="2" charset="0"/>
                <a:ea typeface="+mn-ea"/>
                <a:cs typeface="+mn-cs"/>
              </a:rPr>
              <a:t>LWoFG</a:t>
            </a:r>
            <a:r>
              <a:rPr kumimoji="0" lang="de-DE" sz="1400" b="1" i="0" u="none" strike="noStrike" kern="1200" cap="none" spc="50" normalizeH="0" baseline="0" noProof="0" dirty="0">
                <a:ln>
                  <a:noFill/>
                </a:ln>
                <a:solidFill>
                  <a:prstClr val="black"/>
                </a:solidFill>
                <a:effectLst/>
                <a:uLnTx/>
                <a:uFillTx/>
                <a:latin typeface="Nunito Sans" pitchFamily="2" charset="0"/>
                <a:ea typeface="+mn-ea"/>
                <a:cs typeface="+mn-cs"/>
              </a:rPr>
              <a:t> nach</a:t>
            </a:r>
            <a:br>
              <a:rPr kumimoji="0" lang="de-DE" sz="1400" b="1" i="0" u="none" strike="noStrike" kern="1200" cap="none" spc="50" normalizeH="0" baseline="0" noProof="0" dirty="0">
                <a:ln>
                  <a:noFill/>
                </a:ln>
                <a:solidFill>
                  <a:prstClr val="black"/>
                </a:solidFill>
                <a:effectLst/>
                <a:uLnTx/>
                <a:uFillTx/>
                <a:latin typeface="Nunito Sans" pitchFamily="2" charset="0"/>
                <a:ea typeface="+mn-ea"/>
                <a:cs typeface="+mn-cs"/>
              </a:rPr>
            </a:br>
            <a:r>
              <a:rPr kumimoji="0" lang="de-DE" sz="1400" b="1" i="0" u="none" strike="noStrike" kern="1200" cap="none" spc="50" normalizeH="0" baseline="0" noProof="0" dirty="0">
                <a:ln>
                  <a:noFill/>
                </a:ln>
                <a:solidFill>
                  <a:prstClr val="black"/>
                </a:solidFill>
                <a:effectLst/>
                <a:uLnTx/>
                <a:uFillTx/>
                <a:latin typeface="Nunito Sans" pitchFamily="2" charset="0"/>
                <a:ea typeface="+mn-ea"/>
                <a:cs typeface="+mn-cs"/>
              </a:rPr>
              <a:t>Wohnflächenverordnung </a:t>
            </a:r>
            <a:r>
              <a:rPr kumimoji="0" lang="de-DE" sz="1400" b="1" i="0" u="none" strike="noStrike" kern="1200" cap="none" spc="50" normalizeH="0" baseline="0" noProof="0" dirty="0" err="1">
                <a:ln>
                  <a:noFill/>
                </a:ln>
                <a:solidFill>
                  <a:prstClr val="black"/>
                </a:solidFill>
                <a:effectLst/>
                <a:uLnTx/>
                <a:uFillTx/>
                <a:latin typeface="Nunito Sans" pitchFamily="2" charset="0"/>
                <a:ea typeface="+mn-ea"/>
                <a:cs typeface="+mn-cs"/>
              </a:rPr>
              <a:t>WoFlV</a:t>
            </a:r>
            <a:r>
              <a:rPr kumimoji="0" lang="de-DE" sz="1400" b="1" i="0" u="none" strike="noStrike" kern="1200" cap="none" spc="50" normalizeH="0" baseline="0" noProof="0" dirty="0">
                <a:ln>
                  <a:noFill/>
                </a:ln>
                <a:solidFill>
                  <a:prstClr val="black"/>
                </a:solidFill>
                <a:effectLst/>
                <a:uLnTx/>
                <a:uFillTx/>
                <a:latin typeface="Nunito Sans" pitchFamily="2" charset="0"/>
                <a:ea typeface="+mn-ea"/>
                <a:cs typeface="+mn-cs"/>
              </a:rPr>
              <a:t> (nicht nach DIN!):</a:t>
            </a:r>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8" name="Foliennummernplatzhalter 7">
            <a:extLst>
              <a:ext uri="{FF2B5EF4-FFF2-40B4-BE49-F238E27FC236}">
                <a16:creationId xmlns:a16="http://schemas.microsoft.com/office/drawing/2014/main" id="{E400C1A0-E6D8-80DF-9BB9-56C562747817}"/>
              </a:ext>
            </a:extLst>
          </p:cNvPr>
          <p:cNvSpPr>
            <a:spLocks noGrp="1"/>
          </p:cNvSpPr>
          <p:nvPr>
            <p:ph type="sldNum" sz="quarter" idx="12"/>
          </p:nvPr>
        </p:nvSpPr>
        <p:spPr/>
        <p:txBody>
          <a:bodyPr/>
          <a:lstStyle/>
          <a:p>
            <a:fld id="{1354209B-1C1D-024D-901F-5C671C233D00}" type="slidenum">
              <a:rPr lang="de-DE" smtClean="0"/>
              <a:t>18</a:t>
            </a:fld>
            <a:endParaRPr lang="de-DE"/>
          </a:p>
        </p:txBody>
      </p:sp>
      <p:pic>
        <p:nvPicPr>
          <p:cNvPr id="9" name="Grafik 8">
            <a:extLst>
              <a:ext uri="{FF2B5EF4-FFF2-40B4-BE49-F238E27FC236}">
                <a16:creationId xmlns:a16="http://schemas.microsoft.com/office/drawing/2014/main" id="{56AB639A-1B0A-87E4-219E-9B944792C16F}"/>
              </a:ext>
            </a:extLst>
          </p:cNvPr>
          <p:cNvPicPr>
            <a:picLocks noChangeAspect="1"/>
          </p:cNvPicPr>
          <p:nvPr/>
        </p:nvPicPr>
        <p:blipFill>
          <a:blip r:embed="rId2"/>
          <a:stretch>
            <a:fillRect/>
          </a:stretch>
        </p:blipFill>
        <p:spPr>
          <a:xfrm>
            <a:off x="930527" y="2867654"/>
            <a:ext cx="5717976" cy="1315852"/>
          </a:xfrm>
          <a:prstGeom prst="rect">
            <a:avLst/>
          </a:prstGeom>
        </p:spPr>
      </p:pic>
      <p:sp>
        <p:nvSpPr>
          <p:cNvPr id="10" name="Textplatzhalter 5">
            <a:extLst>
              <a:ext uri="{FF2B5EF4-FFF2-40B4-BE49-F238E27FC236}">
                <a16:creationId xmlns:a16="http://schemas.microsoft.com/office/drawing/2014/main" id="{B2F1E2A5-9D63-6E58-8335-AF6140E5BD76}"/>
              </a:ext>
            </a:extLst>
          </p:cNvPr>
          <p:cNvSpPr txBox="1">
            <a:spLocks/>
          </p:cNvSpPr>
          <p:nvPr/>
        </p:nvSpPr>
        <p:spPr>
          <a:xfrm>
            <a:off x="911424" y="4415084"/>
            <a:ext cx="7967132" cy="39383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400" b="0" kern="1200" spc="5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de-DE" b="1" dirty="0">
                <a:latin typeface="Nunito Sans" pitchFamily="2" charset="0"/>
              </a:rPr>
              <a:t>Bei vollständiger Umsetzung der DIN 18040-2:</a:t>
            </a:r>
          </a:p>
          <a:p>
            <a:r>
              <a:rPr lang="de-DE" sz="1600" b="1" dirty="0"/>
              <a:t>     	</a:t>
            </a:r>
          </a:p>
          <a:p>
            <a:br>
              <a:rPr lang="de-DE" sz="1600" b="1" dirty="0"/>
            </a:br>
            <a:endParaRPr lang="de-DE" dirty="0"/>
          </a:p>
        </p:txBody>
      </p:sp>
      <p:pic>
        <p:nvPicPr>
          <p:cNvPr id="11" name="Grafik 10">
            <a:extLst>
              <a:ext uri="{FF2B5EF4-FFF2-40B4-BE49-F238E27FC236}">
                <a16:creationId xmlns:a16="http://schemas.microsoft.com/office/drawing/2014/main" id="{85EBD737-8330-0FF8-DA7A-69DE8197AF36}"/>
              </a:ext>
            </a:extLst>
          </p:cNvPr>
          <p:cNvPicPr>
            <a:picLocks noChangeAspect="1"/>
          </p:cNvPicPr>
          <p:nvPr/>
        </p:nvPicPr>
        <p:blipFill>
          <a:blip r:embed="rId3"/>
          <a:stretch>
            <a:fillRect/>
          </a:stretch>
        </p:blipFill>
        <p:spPr>
          <a:xfrm>
            <a:off x="930527" y="4718573"/>
            <a:ext cx="5717977" cy="1391088"/>
          </a:xfrm>
          <a:prstGeom prst="rect">
            <a:avLst/>
          </a:prstGeom>
        </p:spPr>
      </p:pic>
      <p:sp>
        <p:nvSpPr>
          <p:cNvPr id="2" name="Fußzeilenplatzhalter 3">
            <a:extLst>
              <a:ext uri="{FF2B5EF4-FFF2-40B4-BE49-F238E27FC236}">
                <a16:creationId xmlns:a16="http://schemas.microsoft.com/office/drawing/2014/main" id="{82024E64-83AD-F2F6-EDED-952BBFFD5451}"/>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729469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Anforderungen an den zu errichtenden Wohnraum</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307069"/>
            <a:ext cx="10369152" cy="3785652"/>
          </a:xfrm>
          <a:prstGeom prst="rect">
            <a:avLst/>
          </a:prstGeom>
          <a:noFill/>
        </p:spPr>
        <p:txBody>
          <a:bodyPr wrap="square" rtlCol="0">
            <a:spAutoFit/>
          </a:bodyPr>
          <a:lstStyle/>
          <a:p>
            <a:pPr>
              <a:spcAft>
                <a:spcPts val="500"/>
              </a:spcAft>
            </a:pPr>
            <a:r>
              <a:rPr lang="de-DE" sz="1600" b="1" spc="50" dirty="0">
                <a:latin typeface="Nunito Sans" pitchFamily="2" charset="0"/>
              </a:rPr>
              <a:t>Mindestanforderung</a:t>
            </a:r>
          </a:p>
          <a:p>
            <a:pPr marL="180000" indent="-180000">
              <a:spcBef>
                <a:spcPts val="300"/>
              </a:spcBef>
              <a:spcAft>
                <a:spcPts val="300"/>
              </a:spcAft>
              <a:buSzPct val="125000"/>
              <a:buFont typeface="Arial" panose="020B0604020202020204" pitchFamily="34" charset="0"/>
              <a:buChar char="•"/>
            </a:pPr>
            <a:r>
              <a:rPr lang="de-DE" sz="1400" spc="50" dirty="0">
                <a:latin typeface="Nunito Sans" pitchFamily="2" charset="0"/>
              </a:rPr>
              <a:t>Abgeschlossenheit, Küche / Kochnische, Toilette, mind. 1 Aufenthaltsraum</a:t>
            </a:r>
          </a:p>
          <a:p>
            <a:pPr>
              <a:spcBef>
                <a:spcPts val="300"/>
              </a:spcBef>
              <a:spcAft>
                <a:spcPts val="300"/>
              </a:spcAft>
              <a:buSzPct val="125000"/>
            </a:pPr>
            <a:endParaRPr lang="de-DE" sz="1600" spc="50" dirty="0">
              <a:latin typeface="Nunito Sans" pitchFamily="2" charset="0"/>
            </a:endParaRPr>
          </a:p>
          <a:p>
            <a:r>
              <a:rPr lang="de-DE" sz="1600" b="1" dirty="0">
                <a:latin typeface="Nunito Sans" pitchFamily="2" charset="0"/>
              </a:rPr>
              <a:t>Kinderzimmer</a:t>
            </a:r>
          </a:p>
          <a:p>
            <a:pPr marL="180000" indent="-180000">
              <a:spcBef>
                <a:spcPts val="300"/>
              </a:spcBef>
              <a:spcAft>
                <a:spcPts val="300"/>
              </a:spcAft>
              <a:buSzPct val="125000"/>
              <a:buFont typeface="Arial" panose="020B0604020202020204" pitchFamily="34" charset="0"/>
              <a:buChar char="•"/>
            </a:pPr>
            <a:r>
              <a:rPr lang="de-DE" sz="1400" spc="50" dirty="0">
                <a:latin typeface="Nunito Sans" pitchFamily="2" charset="0"/>
              </a:rPr>
              <a:t>mind. 10 m², für 2 Kinder mind. 15 m²</a:t>
            </a:r>
          </a:p>
          <a:p>
            <a:pPr>
              <a:spcBef>
                <a:spcPts val="300"/>
              </a:spcBef>
              <a:spcAft>
                <a:spcPts val="300"/>
              </a:spcAft>
              <a:buSzPct val="125000"/>
            </a:pPr>
            <a:endParaRPr lang="de-DE" sz="1600" spc="50" dirty="0">
              <a:latin typeface="Nunito Sans" pitchFamily="2" charset="0"/>
            </a:endParaRPr>
          </a:p>
          <a:p>
            <a:pPr>
              <a:spcAft>
                <a:spcPts val="500"/>
              </a:spcAft>
            </a:pPr>
            <a:r>
              <a:rPr lang="de-DE" sz="1600" b="1" spc="50" dirty="0">
                <a:latin typeface="Nunito Sans" pitchFamily="2" charset="0"/>
              </a:rPr>
              <a:t>Terrassen-/Balkonflächen</a:t>
            </a:r>
          </a:p>
          <a:p>
            <a:pPr marL="180000" indent="-180000">
              <a:spcBef>
                <a:spcPts val="300"/>
              </a:spcBef>
              <a:spcAft>
                <a:spcPts val="300"/>
              </a:spcAft>
              <a:buSzPct val="125000"/>
              <a:buFont typeface="Arial" panose="020B0604020202020204" pitchFamily="34" charset="0"/>
              <a:buChar char="•"/>
            </a:pPr>
            <a:r>
              <a:rPr lang="de-DE" sz="1400" spc="50" dirty="0">
                <a:latin typeface="Nunito Sans" pitchFamily="2" charset="0"/>
              </a:rPr>
              <a:t>Anrechnung 25 % als Wohnfläche</a:t>
            </a:r>
          </a:p>
          <a:p>
            <a:pPr>
              <a:spcBef>
                <a:spcPts val="300"/>
              </a:spcBef>
              <a:spcAft>
                <a:spcPts val="300"/>
              </a:spcAft>
              <a:buSzPct val="125000"/>
            </a:pPr>
            <a:endParaRPr lang="de-DE" sz="1600" spc="50" dirty="0">
              <a:latin typeface="Nunito Sans" pitchFamily="2" charset="0"/>
            </a:endParaRPr>
          </a:p>
          <a:p>
            <a:pPr>
              <a:spcAft>
                <a:spcPts val="500"/>
              </a:spcAft>
            </a:pPr>
            <a:r>
              <a:rPr lang="de-DE" sz="1600" b="1" spc="50" dirty="0">
                <a:latin typeface="Nunito Sans" pitchFamily="2" charset="0"/>
              </a:rPr>
              <a:t>Novellierung der Anforderungen politisch diskutiert</a:t>
            </a:r>
          </a:p>
          <a:p>
            <a:pPr marL="180000" indent="-180000">
              <a:spcBef>
                <a:spcPts val="300"/>
              </a:spcBef>
              <a:spcAft>
                <a:spcPts val="300"/>
              </a:spcAft>
              <a:buSzPct val="125000"/>
              <a:buFont typeface="Arial" panose="020B0604020202020204" pitchFamily="34" charset="0"/>
              <a:buChar char="•"/>
            </a:pPr>
            <a:r>
              <a:rPr lang="de-DE" sz="1400" spc="50" dirty="0">
                <a:latin typeface="Nunito Sans" pitchFamily="2" charset="0"/>
              </a:rPr>
              <a:t>Reduzierung der Wohnfläche?</a:t>
            </a:r>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8" name="Foliennummernplatzhalter 7">
            <a:extLst>
              <a:ext uri="{FF2B5EF4-FFF2-40B4-BE49-F238E27FC236}">
                <a16:creationId xmlns:a16="http://schemas.microsoft.com/office/drawing/2014/main" id="{E400C1A0-E6D8-80DF-9BB9-56C562747817}"/>
              </a:ext>
            </a:extLst>
          </p:cNvPr>
          <p:cNvSpPr>
            <a:spLocks noGrp="1"/>
          </p:cNvSpPr>
          <p:nvPr>
            <p:ph type="sldNum" sz="quarter" idx="12"/>
          </p:nvPr>
        </p:nvSpPr>
        <p:spPr/>
        <p:txBody>
          <a:bodyPr/>
          <a:lstStyle/>
          <a:p>
            <a:fld id="{1354209B-1C1D-024D-901F-5C671C233D00}" type="slidenum">
              <a:rPr lang="de-DE" smtClean="0"/>
              <a:t>19</a:t>
            </a:fld>
            <a:endParaRPr lang="de-DE"/>
          </a:p>
        </p:txBody>
      </p:sp>
      <p:sp>
        <p:nvSpPr>
          <p:cNvPr id="2" name="Fußzeilenplatzhalter 3">
            <a:extLst>
              <a:ext uri="{FF2B5EF4-FFF2-40B4-BE49-F238E27FC236}">
                <a16:creationId xmlns:a16="http://schemas.microsoft.com/office/drawing/2014/main" id="{A8920A64-9D56-E2CE-694E-757A860D5CF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49072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3">
            <a:extLst>
              <a:ext uri="{FF2B5EF4-FFF2-40B4-BE49-F238E27FC236}">
                <a16:creationId xmlns:a16="http://schemas.microsoft.com/office/drawing/2014/main" id="{305C76B4-8138-42A8-8AFF-18461D7AACCA}"/>
              </a:ext>
            </a:extLst>
          </p:cNvPr>
          <p:cNvSpPr txBox="1">
            <a:spLocks/>
          </p:cNvSpPr>
          <p:nvPr/>
        </p:nvSpPr>
        <p:spPr>
          <a:xfrm>
            <a:off x="437952" y="635595"/>
            <a:ext cx="8352928" cy="734032"/>
          </a:xfrm>
          <a:prstGeom prst="rect">
            <a:avLst/>
          </a:prstGeom>
          <a:solidFill>
            <a:schemeClr val="bg1"/>
          </a:solidFill>
          <a:ln w="190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239" tIns="49120" rIns="98239" bIns="49120" numCol="1" spcCol="0" rtlCol="0" fromWordArt="0" anchor="ctr" anchorCtr="0" forceAA="0" compatLnSpc="1">
            <a:prstTxWarp prst="textNoShape">
              <a:avLst/>
            </a:prstTxWarp>
            <a:noAutofit/>
          </a:bodyPr>
          <a:lstStyle>
            <a:defPPr>
              <a:defRPr lang="de-DE"/>
            </a:defPPr>
            <a:lvl1pPr marL="0" algn="l" defTabSz="914400" rtl="0" eaLnBrk="1" latinLnBrk="0" hangingPunct="1">
              <a:lnSpc>
                <a:spcPct val="100000"/>
              </a:lnSpc>
              <a:spcBef>
                <a:spcPct val="0"/>
              </a:spcBef>
              <a:buNone/>
              <a:defRPr sz="1800" b="1" i="0" kern="1200" cap="all" spc="150" baseline="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3200" dirty="0">
                <a:solidFill>
                  <a:schemeClr val="tx1"/>
                </a:solidFill>
                <a:latin typeface="Nunito Sans" pitchFamily="2" charset="0"/>
              </a:rPr>
              <a:t> Wohnraumförderung</a:t>
            </a:r>
          </a:p>
        </p:txBody>
      </p:sp>
      <p:sp>
        <p:nvSpPr>
          <p:cNvPr id="9" name="Rechteck: abgerundete Ecken 8">
            <a:extLst>
              <a:ext uri="{FF2B5EF4-FFF2-40B4-BE49-F238E27FC236}">
                <a16:creationId xmlns:a16="http://schemas.microsoft.com/office/drawing/2014/main" id="{B0F033C1-0755-499D-B339-5CDBB75DE2E2}"/>
              </a:ext>
            </a:extLst>
          </p:cNvPr>
          <p:cNvSpPr/>
          <p:nvPr/>
        </p:nvSpPr>
        <p:spPr>
          <a:xfrm>
            <a:off x="682298" y="1661065"/>
            <a:ext cx="3517167" cy="693068"/>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A: Mietwohnraumförderung</a:t>
            </a:r>
          </a:p>
        </p:txBody>
      </p:sp>
      <p:sp>
        <p:nvSpPr>
          <p:cNvPr id="10" name="Rechteck: abgerundete Ecken 9">
            <a:extLst>
              <a:ext uri="{FF2B5EF4-FFF2-40B4-BE49-F238E27FC236}">
                <a16:creationId xmlns:a16="http://schemas.microsoft.com/office/drawing/2014/main" id="{625C2F35-A382-4CA7-B3BC-F64EFAFFC11C}"/>
              </a:ext>
            </a:extLst>
          </p:cNvPr>
          <p:cNvSpPr/>
          <p:nvPr/>
        </p:nvSpPr>
        <p:spPr>
          <a:xfrm>
            <a:off x="4657885" y="1664514"/>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B: Erwerb von Genossenschaftsanteilen</a:t>
            </a:r>
          </a:p>
        </p:txBody>
      </p:sp>
      <p:sp>
        <p:nvSpPr>
          <p:cNvPr id="11" name="Rechteck: abgerundete Ecken 10">
            <a:extLst>
              <a:ext uri="{FF2B5EF4-FFF2-40B4-BE49-F238E27FC236}">
                <a16:creationId xmlns:a16="http://schemas.microsoft.com/office/drawing/2014/main" id="{2BB8E816-15FA-4D85-8214-4C329E3D4433}"/>
              </a:ext>
            </a:extLst>
          </p:cNvPr>
          <p:cNvSpPr/>
          <p:nvPr/>
        </p:nvSpPr>
        <p:spPr>
          <a:xfrm>
            <a:off x="4657885" y="2651297"/>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C: Z-15 / Z-20 Darlehen</a:t>
            </a:r>
          </a:p>
        </p:txBody>
      </p:sp>
      <p:sp>
        <p:nvSpPr>
          <p:cNvPr id="16" name="Rechteck: abgerundete Ecken 15">
            <a:extLst>
              <a:ext uri="{FF2B5EF4-FFF2-40B4-BE49-F238E27FC236}">
                <a16:creationId xmlns:a16="http://schemas.microsoft.com/office/drawing/2014/main" id="{F5830184-D2A4-BFE9-8C68-047770B6E5C3}"/>
              </a:ext>
            </a:extLst>
          </p:cNvPr>
          <p:cNvSpPr/>
          <p:nvPr/>
        </p:nvSpPr>
        <p:spPr>
          <a:xfrm>
            <a:off x="2635651" y="3618562"/>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D: Mittelbereitstellung </a:t>
            </a:r>
          </a:p>
          <a:p>
            <a:pPr algn="ctr"/>
            <a:r>
              <a:rPr lang="de-DE" b="1" dirty="0">
                <a:solidFill>
                  <a:schemeClr val="tx1"/>
                </a:solidFill>
                <a:latin typeface="Nunito Sans" pitchFamily="2" charset="0"/>
              </a:rPr>
              <a:t>L-Bank</a:t>
            </a:r>
          </a:p>
        </p:txBody>
      </p:sp>
      <p:sp>
        <p:nvSpPr>
          <p:cNvPr id="17" name="Rechteck: abgerundete Ecken 16">
            <a:extLst>
              <a:ext uri="{FF2B5EF4-FFF2-40B4-BE49-F238E27FC236}">
                <a16:creationId xmlns:a16="http://schemas.microsoft.com/office/drawing/2014/main" id="{5EB4D75A-4D0B-434B-3F14-70372E23927E}"/>
              </a:ext>
            </a:extLst>
          </p:cNvPr>
          <p:cNvSpPr/>
          <p:nvPr/>
        </p:nvSpPr>
        <p:spPr>
          <a:xfrm>
            <a:off x="2005663" y="5100314"/>
            <a:ext cx="4914901"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E: Antragsverfahren / Beratungsangebot Wohnraumförderstelle</a:t>
            </a:r>
          </a:p>
        </p:txBody>
      </p:sp>
      <p:sp>
        <p:nvSpPr>
          <p:cNvPr id="2" name="Pfeil: nach oben gebogen 1">
            <a:extLst>
              <a:ext uri="{FF2B5EF4-FFF2-40B4-BE49-F238E27FC236}">
                <a16:creationId xmlns:a16="http://schemas.microsoft.com/office/drawing/2014/main" id="{C4C5B183-85B5-B0A9-1F60-D2A036110445}"/>
              </a:ext>
            </a:extLst>
          </p:cNvPr>
          <p:cNvSpPr/>
          <p:nvPr/>
        </p:nvSpPr>
        <p:spPr>
          <a:xfrm rot="5400000">
            <a:off x="1857401"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a:solidFill>
                <a:prstClr val="white"/>
              </a:solidFill>
              <a:latin typeface="Calibri"/>
            </a:endParaRPr>
          </a:p>
        </p:txBody>
      </p:sp>
      <p:sp>
        <p:nvSpPr>
          <p:cNvPr id="6" name="Pfeil: nach oben gebogen 5">
            <a:extLst>
              <a:ext uri="{FF2B5EF4-FFF2-40B4-BE49-F238E27FC236}">
                <a16:creationId xmlns:a16="http://schemas.microsoft.com/office/drawing/2014/main" id="{C0C1F733-6356-69A5-0D42-AB5FCB803FDB}"/>
              </a:ext>
            </a:extLst>
          </p:cNvPr>
          <p:cNvSpPr/>
          <p:nvPr/>
        </p:nvSpPr>
        <p:spPr>
          <a:xfrm rot="5400000" flipV="1">
            <a:off x="6594937"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dirty="0">
              <a:solidFill>
                <a:prstClr val="white"/>
              </a:solidFill>
              <a:latin typeface="Calibri"/>
            </a:endParaRPr>
          </a:p>
        </p:txBody>
      </p:sp>
      <p:sp>
        <p:nvSpPr>
          <p:cNvPr id="12" name="Pfeil: nach unten 11" descr="Abbildung Pfeil">
            <a:extLst>
              <a:ext uri="{FF2B5EF4-FFF2-40B4-BE49-F238E27FC236}">
                <a16:creationId xmlns:a16="http://schemas.microsoft.com/office/drawing/2014/main" id="{7D839C0C-E543-DBEE-D77E-FF0D90D9ACED}"/>
              </a:ext>
            </a:extLst>
          </p:cNvPr>
          <p:cNvSpPr/>
          <p:nvPr/>
        </p:nvSpPr>
        <p:spPr>
          <a:xfrm>
            <a:off x="4336138" y="4438920"/>
            <a:ext cx="253952" cy="534017"/>
          </a:xfrm>
          <a:prstGeom prst="downArrow">
            <a:avLst/>
          </a:prstGeom>
          <a:solidFill>
            <a:srgbClr val="C0504D"/>
          </a:solidFill>
          <a:ln w="25400" cap="flat" cmpd="sng" algn="ctr">
            <a:solidFill>
              <a:srgbClr val="C0504D"/>
            </a:solidFill>
            <a:prstDash val="solid"/>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934" b="0" i="0" u="none" strike="noStrike" kern="1200" cap="none" spc="0" normalizeH="0" baseline="0" noProof="0">
              <a:ln>
                <a:noFill/>
              </a:ln>
              <a:solidFill>
                <a:prstClr val="white"/>
              </a:solidFill>
              <a:effectLst/>
              <a:uLnTx/>
              <a:uFillTx/>
              <a:latin typeface="Calibri"/>
              <a:ea typeface="+mn-ea"/>
              <a:cs typeface="+mn-cs"/>
            </a:endParaRPr>
          </a:p>
        </p:txBody>
      </p:sp>
      <p:sp>
        <p:nvSpPr>
          <p:cNvPr id="8" name="Foliennummernplatzhalter 7">
            <a:extLst>
              <a:ext uri="{FF2B5EF4-FFF2-40B4-BE49-F238E27FC236}">
                <a16:creationId xmlns:a16="http://schemas.microsoft.com/office/drawing/2014/main" id="{40678F38-0288-7ED9-F169-89842248DF5C}"/>
              </a:ext>
            </a:extLst>
          </p:cNvPr>
          <p:cNvSpPr>
            <a:spLocks noGrp="1"/>
          </p:cNvSpPr>
          <p:nvPr>
            <p:ph type="sldNum" sz="quarter" idx="4294967295"/>
          </p:nvPr>
        </p:nvSpPr>
        <p:spPr>
          <a:xfrm>
            <a:off x="8610600" y="6356350"/>
            <a:ext cx="2743200" cy="365125"/>
          </a:xfrm>
        </p:spPr>
        <p:txBody>
          <a:bodyPr/>
          <a:lstStyle/>
          <a:p>
            <a:fld id="{1354209B-1C1D-024D-901F-5C671C233D00}" type="slidenum">
              <a:rPr lang="de-DE" smtClean="0"/>
              <a:pPr/>
              <a:t>2</a:t>
            </a:fld>
            <a:endParaRPr lang="de-DE"/>
          </a:p>
        </p:txBody>
      </p:sp>
      <p:sp>
        <p:nvSpPr>
          <p:cNvPr id="4" name="Fußzeilenplatzhalter 3">
            <a:extLst>
              <a:ext uri="{FF2B5EF4-FFF2-40B4-BE49-F238E27FC236}">
                <a16:creationId xmlns:a16="http://schemas.microsoft.com/office/drawing/2014/main" id="{7014D9DE-9508-1327-9648-CC396F591519}"/>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592163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Anforderungen an den zu errichtenden Wohnraum</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307069"/>
            <a:ext cx="10369152" cy="1836400"/>
          </a:xfrm>
          <a:prstGeom prst="rect">
            <a:avLst/>
          </a:prstGeom>
          <a:noFill/>
        </p:spPr>
        <p:txBody>
          <a:bodyPr wrap="square" rtlCol="0">
            <a:spAutoFit/>
          </a:bodyPr>
          <a:lstStyle/>
          <a:p>
            <a:pPr>
              <a:spcAft>
                <a:spcPts val="500"/>
              </a:spcAft>
            </a:pPr>
            <a:r>
              <a:rPr lang="de-DE" sz="1600" b="1" spc="50" dirty="0">
                <a:latin typeface="Nunito Sans" pitchFamily="2" charset="0"/>
              </a:rPr>
              <a:t>Angemessener Wohnungsmix innerhalb der Vergabeentscheidung zu</a:t>
            </a:r>
          </a:p>
          <a:p>
            <a:pPr>
              <a:spcAft>
                <a:spcPts val="500"/>
              </a:spcAft>
            </a:pPr>
            <a:r>
              <a:rPr lang="de-DE" sz="1600" b="1" spc="50" dirty="0">
                <a:latin typeface="Nunito Sans" pitchFamily="2" charset="0"/>
              </a:rPr>
              <a:t>berücksichtigen.</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Flächensparsame Grundrisse</a:t>
            </a:r>
          </a:p>
          <a:p>
            <a:pPr marL="285750" indent="-285750">
              <a:spcAft>
                <a:spcPts val="500"/>
              </a:spcAft>
              <a:buFont typeface="Wingdings" panose="05000000000000000000" pitchFamily="2" charset="2"/>
              <a:buChar char="Ø"/>
            </a:pPr>
            <a:r>
              <a:rPr lang="de-DE" sz="1400" spc="50" dirty="0">
                <a:latin typeface="Nunito Sans" pitchFamily="2" charset="0"/>
              </a:rPr>
              <a:t>Orientierung am unteren Grenzwert innerhalb der Wohnflächenspanne</a:t>
            </a:r>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8" name="Foliennummernplatzhalter 7">
            <a:extLst>
              <a:ext uri="{FF2B5EF4-FFF2-40B4-BE49-F238E27FC236}">
                <a16:creationId xmlns:a16="http://schemas.microsoft.com/office/drawing/2014/main" id="{E400C1A0-E6D8-80DF-9BB9-56C562747817}"/>
              </a:ext>
            </a:extLst>
          </p:cNvPr>
          <p:cNvSpPr>
            <a:spLocks noGrp="1"/>
          </p:cNvSpPr>
          <p:nvPr>
            <p:ph type="sldNum" sz="quarter" idx="12"/>
          </p:nvPr>
        </p:nvSpPr>
        <p:spPr/>
        <p:txBody>
          <a:bodyPr/>
          <a:lstStyle/>
          <a:p>
            <a:fld id="{1354209B-1C1D-024D-901F-5C671C233D00}" type="slidenum">
              <a:rPr lang="de-DE" smtClean="0"/>
              <a:t>20</a:t>
            </a:fld>
            <a:endParaRPr lang="de-DE"/>
          </a:p>
        </p:txBody>
      </p:sp>
      <p:pic>
        <p:nvPicPr>
          <p:cNvPr id="2" name="Bildplatzhalter 6">
            <a:extLst>
              <a:ext uri="{FF2B5EF4-FFF2-40B4-BE49-F238E27FC236}">
                <a16:creationId xmlns:a16="http://schemas.microsoft.com/office/drawing/2014/main" id="{9C5DCD76-CCAD-4BA5-33F6-43C5295793E0}"/>
              </a:ext>
            </a:extLst>
          </p:cNvPr>
          <p:cNvPicPr>
            <a:picLocks noChangeAspect="1"/>
          </p:cNvPicPr>
          <p:nvPr/>
        </p:nvPicPr>
        <p:blipFill>
          <a:blip r:embed="rId2">
            <a:extLst>
              <a:ext uri="{28A0092B-C50C-407E-A947-70E740481C1C}">
                <a14:useLocalDpi xmlns:a14="http://schemas.microsoft.com/office/drawing/2010/main" val="0"/>
              </a:ext>
            </a:extLst>
          </a:blip>
          <a:srcRect t="6519" b="6519"/>
          <a:stretch/>
        </p:blipFill>
        <p:spPr>
          <a:xfrm>
            <a:off x="7117536" y="3893871"/>
            <a:ext cx="4163040" cy="2341710"/>
          </a:xfrm>
          <a:prstGeom prst="rect">
            <a:avLst/>
          </a:prstGeom>
        </p:spPr>
      </p:pic>
      <p:sp>
        <p:nvSpPr>
          <p:cNvPr id="3" name="Fußzeilenplatzhalter 3">
            <a:extLst>
              <a:ext uri="{FF2B5EF4-FFF2-40B4-BE49-F238E27FC236}">
                <a16:creationId xmlns:a16="http://schemas.microsoft.com/office/drawing/2014/main" id="{33336F2E-A3B1-7D4A-E624-91897715C757}"/>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
        <p:nvSpPr>
          <p:cNvPr id="4" name="Textfeld 3">
            <a:extLst>
              <a:ext uri="{FF2B5EF4-FFF2-40B4-BE49-F238E27FC236}">
                <a16:creationId xmlns:a16="http://schemas.microsoft.com/office/drawing/2014/main" id="{D951F5A2-F73E-2119-7F0F-FDA6C9F66A26}"/>
              </a:ext>
            </a:extLst>
          </p:cNvPr>
          <p:cNvSpPr txBox="1"/>
          <p:nvPr/>
        </p:nvSpPr>
        <p:spPr>
          <a:xfrm>
            <a:off x="7117536" y="6020137"/>
            <a:ext cx="2812504" cy="215444"/>
          </a:xfrm>
          <a:prstGeom prst="rect">
            <a:avLst/>
          </a:prstGeom>
          <a:noFill/>
        </p:spPr>
        <p:txBody>
          <a:bodyPr wrap="square" rtlCol="0">
            <a:spAutoFit/>
          </a:bodyPr>
          <a:lstStyle/>
          <a:p>
            <a:r>
              <a:rPr lang="de-DE" sz="800" dirty="0">
                <a:solidFill>
                  <a:schemeClr val="bg1"/>
                </a:solidFill>
              </a:rPr>
              <a:t>Visualisierung: Link 3D / Stadt Freiburg </a:t>
            </a:r>
          </a:p>
        </p:txBody>
      </p:sp>
    </p:spTree>
    <p:extLst>
      <p:ext uri="{BB962C8B-B14F-4D97-AF65-F5344CB8AC3E}">
        <p14:creationId xmlns:p14="http://schemas.microsoft.com/office/powerpoint/2010/main" val="3408851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a:t>
            </a: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307069"/>
            <a:ext cx="10369152" cy="4003660"/>
          </a:xfrm>
          <a:prstGeom prst="rect">
            <a:avLst/>
          </a:prstGeom>
          <a:noFill/>
        </p:spPr>
        <p:txBody>
          <a:bodyPr wrap="square" rtlCol="0">
            <a:spAutoFit/>
          </a:bodyPr>
          <a:lstStyle/>
          <a:p>
            <a:pPr>
              <a:spcAft>
                <a:spcPts val="500"/>
              </a:spcAft>
            </a:pPr>
            <a:r>
              <a:rPr lang="de-DE" sz="1600" b="1" spc="50" dirty="0">
                <a:latin typeface="Nunito Sans" pitchFamily="2" charset="0"/>
              </a:rPr>
              <a:t>Die Förderung kann in Form eines </a:t>
            </a:r>
            <a:r>
              <a:rPr lang="de-DE" sz="1600" b="1" spc="50" dirty="0">
                <a:solidFill>
                  <a:srgbClr val="FF0000"/>
                </a:solidFill>
                <a:latin typeface="Nunito Sans" pitchFamily="2" charset="0"/>
              </a:rPr>
              <a:t>langfristig zinsverbilligten Darlehens</a:t>
            </a:r>
            <a:r>
              <a:rPr lang="de-DE" sz="1600" b="1" spc="50" dirty="0">
                <a:latin typeface="Nunito Sans" pitchFamily="2" charset="0"/>
              </a:rPr>
              <a:t> erfolgen:</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MW 10-Darlehen mit insgesamt 10 Jahren Zinsverbilligung</a:t>
            </a:r>
          </a:p>
          <a:p>
            <a:pPr marL="285750" indent="-285750">
              <a:spcAft>
                <a:spcPts val="500"/>
              </a:spcAft>
              <a:buFont typeface="Wingdings" panose="05000000000000000000" pitchFamily="2" charset="2"/>
              <a:buChar char="Ø"/>
            </a:pPr>
            <a:r>
              <a:rPr lang="de-DE" sz="1400" spc="50" dirty="0">
                <a:latin typeface="Nunito Sans" pitchFamily="2" charset="0"/>
              </a:rPr>
              <a:t>MW 15-Darlehen mit insgesamt 15 Jahren Zinsverbilligung</a:t>
            </a:r>
          </a:p>
          <a:p>
            <a:pPr marL="285750" indent="-285750">
              <a:spcAft>
                <a:spcPts val="500"/>
              </a:spcAft>
              <a:buFont typeface="Wingdings" panose="05000000000000000000" pitchFamily="2" charset="2"/>
              <a:buChar char="Ø"/>
            </a:pPr>
            <a:r>
              <a:rPr lang="de-DE" sz="1400" spc="50" dirty="0">
                <a:latin typeface="Nunito Sans" pitchFamily="2" charset="0"/>
              </a:rPr>
              <a:t>MW 25-Darlehen mit insgesamt 25 Jahren Zinsverbilligung</a:t>
            </a:r>
          </a:p>
          <a:p>
            <a:pPr marL="285750" indent="-285750">
              <a:spcAft>
                <a:spcPts val="500"/>
              </a:spcAft>
              <a:buFont typeface="Wingdings" panose="05000000000000000000" pitchFamily="2" charset="2"/>
              <a:buChar char="Ø"/>
            </a:pPr>
            <a:r>
              <a:rPr lang="de-DE" sz="1400" spc="50" dirty="0">
                <a:latin typeface="Nunito Sans" pitchFamily="2" charset="0"/>
              </a:rPr>
              <a:t>MW 30-Darlehen mit insgesamt 30 Jahren Zinsverbilligung</a:t>
            </a:r>
          </a:p>
          <a:p>
            <a:pPr marL="285750" indent="-285750">
              <a:spcAft>
                <a:spcPts val="500"/>
              </a:spcAft>
              <a:buFont typeface="Wingdings" panose="05000000000000000000" pitchFamily="2" charset="2"/>
              <a:buChar char="Ø"/>
            </a:pPr>
            <a:endParaRPr lang="de-DE" sz="1400"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Bei Wahl einer 40-jährigen Miet- und Belegungsbindung erfolgt Zinsverbilligungsdauer 30 Jahre + Teilzuschuss </a:t>
            </a:r>
          </a:p>
          <a:p>
            <a:pPr marL="285750" indent="-285750">
              <a:spcAft>
                <a:spcPts val="500"/>
              </a:spcAft>
              <a:buFont typeface="Wingdings" panose="05000000000000000000" pitchFamily="2" charset="2"/>
              <a:buChar char="Ø"/>
            </a:pPr>
            <a:endParaRPr lang="de-DE" sz="1400"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Die </a:t>
            </a:r>
            <a:r>
              <a:rPr lang="de-DE" sz="1400" b="1" spc="50" dirty="0">
                <a:solidFill>
                  <a:srgbClr val="FF0000"/>
                </a:solidFill>
                <a:latin typeface="Nunito Sans" pitchFamily="2" charset="0"/>
              </a:rPr>
              <a:t>Subvention</a:t>
            </a:r>
            <a:r>
              <a:rPr lang="de-DE" sz="1400" b="1" spc="50" dirty="0">
                <a:latin typeface="Nunito Sans" pitchFamily="2" charset="0"/>
              </a:rPr>
              <a:t> kann auch vollständig in Form eines </a:t>
            </a:r>
            <a:r>
              <a:rPr lang="de-DE" sz="1400" b="1" spc="50" dirty="0">
                <a:solidFill>
                  <a:srgbClr val="FF0000"/>
                </a:solidFill>
                <a:latin typeface="Nunito Sans" pitchFamily="2" charset="0"/>
              </a:rPr>
              <a:t>Zuschusses </a:t>
            </a:r>
            <a:r>
              <a:rPr lang="de-DE" sz="1400" b="1" spc="50" dirty="0">
                <a:latin typeface="Nunito Sans" pitchFamily="2" charset="0"/>
              </a:rPr>
              <a:t>ausbezahlt werden. </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Zusätzlich kann ein Ergänzungsdarlehen (zum Marktzins) von der L-Bank in Anspruch genommen werden, wenn noch zusätzlicher Finanzierungsbedarf besteht.</a:t>
            </a:r>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6" name="Foliennummernplatzhalter 5">
            <a:extLst>
              <a:ext uri="{FF2B5EF4-FFF2-40B4-BE49-F238E27FC236}">
                <a16:creationId xmlns:a16="http://schemas.microsoft.com/office/drawing/2014/main" id="{F2F17A0C-F13B-CD7F-5B0A-177F01935D9B}"/>
              </a:ext>
            </a:extLst>
          </p:cNvPr>
          <p:cNvSpPr>
            <a:spLocks noGrp="1"/>
          </p:cNvSpPr>
          <p:nvPr>
            <p:ph type="sldNum" sz="quarter" idx="12"/>
          </p:nvPr>
        </p:nvSpPr>
        <p:spPr/>
        <p:txBody>
          <a:bodyPr/>
          <a:lstStyle/>
          <a:p>
            <a:fld id="{1354209B-1C1D-024D-901F-5C671C233D00}" type="slidenum">
              <a:rPr lang="de-DE" smtClean="0"/>
              <a:t>21</a:t>
            </a:fld>
            <a:endParaRPr lang="de-DE"/>
          </a:p>
        </p:txBody>
      </p:sp>
      <p:sp>
        <p:nvSpPr>
          <p:cNvPr id="2" name="Fußzeilenplatzhalter 3">
            <a:extLst>
              <a:ext uri="{FF2B5EF4-FFF2-40B4-BE49-F238E27FC236}">
                <a16:creationId xmlns:a16="http://schemas.microsoft.com/office/drawing/2014/main" id="{0521FFD5-98EE-0697-5734-6EA07DBE01D4}"/>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975556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509432" cy="3790781"/>
          </a:xfrm>
          <a:prstGeom prst="rect">
            <a:avLst/>
          </a:prstGeom>
          <a:noFill/>
        </p:spPr>
        <p:txBody>
          <a:bodyPr wrap="square" rtlCol="0">
            <a:spAutoFit/>
          </a:bodyPr>
          <a:lstStyle/>
          <a:p>
            <a:pPr>
              <a:spcAft>
                <a:spcPts val="500"/>
              </a:spcAft>
            </a:pPr>
            <a:r>
              <a:rPr lang="de-DE" sz="1600" b="1" spc="50" dirty="0">
                <a:latin typeface="Nunito Sans" pitchFamily="2" charset="0"/>
              </a:rPr>
              <a:t>Förderhöhe insbesondere abhängig von Förderabschlag und Bindungsdauer</a:t>
            </a:r>
          </a:p>
          <a:p>
            <a:pPr>
              <a:spcAft>
                <a:spcPts val="500"/>
              </a:spcAft>
            </a:pPr>
            <a:endParaRPr lang="de-DE" sz="1400" b="1" spc="50" dirty="0">
              <a:latin typeface="Nunito Sans" pitchFamily="2" charset="0"/>
            </a:endParaRPr>
          </a:p>
          <a:p>
            <a:pPr>
              <a:spcAft>
                <a:spcPts val="500"/>
              </a:spcAft>
            </a:pPr>
            <a:r>
              <a:rPr lang="de-DE" sz="1600" b="1" spc="50" dirty="0">
                <a:latin typeface="Nunito Sans" pitchFamily="2" charset="0"/>
              </a:rPr>
              <a:t>Bindungsdauer:</a:t>
            </a:r>
          </a:p>
          <a:p>
            <a:pPr marL="285750" indent="-285750">
              <a:spcAft>
                <a:spcPts val="500"/>
              </a:spcAft>
              <a:buFont typeface="Wingdings" panose="05000000000000000000" pitchFamily="2" charset="2"/>
              <a:buChar char="Ø"/>
            </a:pPr>
            <a:r>
              <a:rPr lang="de-DE" sz="1400" spc="50" dirty="0">
                <a:latin typeface="Nunito Sans" pitchFamily="2" charset="0"/>
              </a:rPr>
              <a:t>10, 15, 25, 30 oder 40 Jahre möglich</a:t>
            </a:r>
          </a:p>
          <a:p>
            <a:pPr marL="285750" indent="-285750">
              <a:spcAft>
                <a:spcPts val="500"/>
              </a:spcAft>
              <a:buFont typeface="Wingdings" panose="05000000000000000000" pitchFamily="2" charset="2"/>
              <a:buChar char="Ø"/>
            </a:pPr>
            <a:r>
              <a:rPr lang="de-DE" sz="1400" spc="50" dirty="0">
                <a:latin typeface="Nunito Sans" pitchFamily="2" charset="0"/>
              </a:rPr>
              <a:t>Regelbindungsdauer: 30 Jahre</a:t>
            </a:r>
          </a:p>
          <a:p>
            <a:pPr marL="285750" indent="-285750">
              <a:spcAft>
                <a:spcPts val="500"/>
              </a:spcAft>
              <a:buFont typeface="Wingdings" panose="05000000000000000000" pitchFamily="2" charset="2"/>
              <a:buChar char="Ø"/>
            </a:pPr>
            <a:endParaRPr lang="de-DE" sz="1400" b="1" spc="50" dirty="0">
              <a:latin typeface="Nunito Sans" pitchFamily="2" charset="0"/>
            </a:endParaRPr>
          </a:p>
          <a:p>
            <a:pPr>
              <a:spcAft>
                <a:spcPts val="500"/>
              </a:spcAft>
            </a:pPr>
            <a:r>
              <a:rPr lang="de-DE" sz="1600" b="1" spc="50" dirty="0">
                <a:latin typeface="Nunito Sans" pitchFamily="2" charset="0"/>
              </a:rPr>
              <a:t>Förderabschlag:</a:t>
            </a:r>
          </a:p>
          <a:p>
            <a:pPr marL="285750" indent="-285750">
              <a:spcAft>
                <a:spcPts val="500"/>
              </a:spcAft>
              <a:buFont typeface="Wingdings" panose="05000000000000000000" pitchFamily="2" charset="2"/>
              <a:buChar char="Ø"/>
            </a:pPr>
            <a:r>
              <a:rPr lang="de-DE" sz="1400" spc="50" dirty="0">
                <a:latin typeface="Nunito Sans" pitchFamily="2" charset="0"/>
              </a:rPr>
              <a:t>Wahlweise zwischen 20 % und 40 % in ganzen Prozentpunkten</a:t>
            </a:r>
          </a:p>
          <a:p>
            <a:pPr marL="285750" indent="-285750">
              <a:spcAft>
                <a:spcPts val="500"/>
              </a:spcAft>
              <a:buFont typeface="Wingdings" panose="05000000000000000000" pitchFamily="2" charset="2"/>
              <a:buChar char="Ø"/>
            </a:pPr>
            <a:r>
              <a:rPr lang="de-DE" sz="1400" spc="50" dirty="0">
                <a:latin typeface="Nunito Sans" pitchFamily="2" charset="0"/>
              </a:rPr>
              <a:t>Regelabsenkung: 33 % unter OVM	</a:t>
            </a:r>
          </a:p>
          <a:p>
            <a:pPr marL="285750" indent="-285750">
              <a:spcAft>
                <a:spcPts val="500"/>
              </a:spcAft>
              <a:buFont typeface="Wingdings" panose="05000000000000000000" pitchFamily="2" charset="2"/>
              <a:buChar char="Ø"/>
            </a:pPr>
            <a:endParaRPr lang="de-DE" sz="1400" spc="50" dirty="0">
              <a:latin typeface="Nunito Sans" pitchFamily="2" charset="0"/>
            </a:endParaRPr>
          </a:p>
          <a:p>
            <a:pPr>
              <a:spcAft>
                <a:spcPts val="500"/>
              </a:spcAft>
            </a:pPr>
            <a:r>
              <a:rPr lang="de-DE" sz="1600" b="1" spc="50" dirty="0">
                <a:latin typeface="Nunito Sans" pitchFamily="2" charset="0"/>
              </a:rPr>
              <a:t>Aber: 	Für </a:t>
            </a:r>
            <a:r>
              <a:rPr lang="de-DE" sz="1600" b="1" spc="50" dirty="0" err="1">
                <a:latin typeface="Nunito Sans" pitchFamily="2" charset="0"/>
              </a:rPr>
              <a:t>Dietenbach</a:t>
            </a:r>
            <a:r>
              <a:rPr lang="de-DE" sz="1600" b="1" spc="50" dirty="0">
                <a:latin typeface="Nunito Sans" pitchFamily="2" charset="0"/>
              </a:rPr>
              <a:t> wird mindestens die Regelbindung (30 Jahre) und</a:t>
            </a:r>
            <a:br>
              <a:rPr lang="de-DE" sz="1600" b="1" spc="50" dirty="0">
                <a:latin typeface="Nunito Sans" pitchFamily="2" charset="0"/>
              </a:rPr>
            </a:br>
            <a:r>
              <a:rPr lang="de-DE" sz="1600" b="1" spc="50" dirty="0">
                <a:latin typeface="Nunito Sans" pitchFamily="2" charset="0"/>
              </a:rPr>
              <a:t>	Regelabsenkung (33 %) gefordert!!! </a:t>
            </a:r>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6" name="Foliennummernplatzhalter 5">
            <a:extLst>
              <a:ext uri="{FF2B5EF4-FFF2-40B4-BE49-F238E27FC236}">
                <a16:creationId xmlns:a16="http://schemas.microsoft.com/office/drawing/2014/main" id="{51EA775D-DAD9-D1EF-59E6-1D9E28980B3F}"/>
              </a:ext>
            </a:extLst>
          </p:cNvPr>
          <p:cNvSpPr>
            <a:spLocks noGrp="1"/>
          </p:cNvSpPr>
          <p:nvPr>
            <p:ph type="sldNum" sz="quarter" idx="12"/>
          </p:nvPr>
        </p:nvSpPr>
        <p:spPr/>
        <p:txBody>
          <a:bodyPr/>
          <a:lstStyle/>
          <a:p>
            <a:fld id="{1354209B-1C1D-024D-901F-5C671C233D00}" type="slidenum">
              <a:rPr lang="de-DE" smtClean="0"/>
              <a:t>22</a:t>
            </a:fld>
            <a:endParaRPr lang="de-DE"/>
          </a:p>
        </p:txBody>
      </p:sp>
      <p:sp>
        <p:nvSpPr>
          <p:cNvPr id="2" name="Fußzeilenplatzhalter 3">
            <a:extLst>
              <a:ext uri="{FF2B5EF4-FFF2-40B4-BE49-F238E27FC236}">
                <a16:creationId xmlns:a16="http://schemas.microsoft.com/office/drawing/2014/main" id="{6ABEE9AE-C3D1-AB38-11FE-6CC6F06883AA}"/>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737149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139321"/>
          </a:xfrm>
          <a:prstGeom prst="rect">
            <a:avLst/>
          </a:prstGeom>
          <a:noFill/>
        </p:spPr>
        <p:txBody>
          <a:bodyPr wrap="square" rtlCol="0">
            <a:spAutoFit/>
          </a:bodyPr>
          <a:lstStyle/>
          <a:p>
            <a:pPr>
              <a:spcAft>
                <a:spcPts val="500"/>
              </a:spcAft>
            </a:pPr>
            <a:r>
              <a:rPr lang="de-DE" sz="1400" b="1" spc="50" dirty="0">
                <a:latin typeface="Nunito Sans" pitchFamily="2" charset="0"/>
              </a:rPr>
              <a:t>Die </a:t>
            </a:r>
            <a:r>
              <a:rPr lang="de-DE" sz="1400" b="1" u="sng" spc="50" dirty="0">
                <a:solidFill>
                  <a:srgbClr val="FF0000"/>
                </a:solidFill>
                <a:latin typeface="Nunito Sans" pitchFamily="2" charset="0"/>
              </a:rPr>
              <a:t>berücksichtigungsfähigen</a:t>
            </a:r>
            <a:r>
              <a:rPr lang="de-DE" sz="1400" b="1" spc="50" dirty="0">
                <a:solidFill>
                  <a:srgbClr val="FF0000"/>
                </a:solidFill>
                <a:latin typeface="Nunito Sans" pitchFamily="2" charset="0"/>
              </a:rPr>
              <a:t> Gesamtkosten</a:t>
            </a:r>
            <a:r>
              <a:rPr lang="de-DE" sz="1400" b="1" spc="50" dirty="0">
                <a:latin typeface="Nunito Sans" pitchFamily="2" charset="0"/>
              </a:rPr>
              <a:t> setzen sich insbesondere aus den berücksichtigen</a:t>
            </a:r>
            <a:r>
              <a:rPr lang="de-DE" sz="1400" b="1" spc="50" dirty="0">
                <a:solidFill>
                  <a:srgbClr val="FF0000"/>
                </a:solidFill>
                <a:latin typeface="Nunito Sans" pitchFamily="2" charset="0"/>
              </a:rPr>
              <a:t> Baukosten</a:t>
            </a:r>
            <a:r>
              <a:rPr lang="de-DE" sz="1400" b="1" spc="50" dirty="0">
                <a:latin typeface="Nunito Sans" pitchFamily="2" charset="0"/>
              </a:rPr>
              <a:t> und den berücksichtigungsfähigen</a:t>
            </a:r>
            <a:r>
              <a:rPr lang="de-DE" sz="1400" b="1" spc="50" dirty="0">
                <a:solidFill>
                  <a:srgbClr val="FF0000"/>
                </a:solidFill>
                <a:latin typeface="Nunito Sans" pitchFamily="2" charset="0"/>
              </a:rPr>
              <a:t> Grundstückskosten</a:t>
            </a:r>
            <a:r>
              <a:rPr lang="de-DE" sz="1400" b="1" spc="50" dirty="0">
                <a:latin typeface="Nunito Sans" pitchFamily="2" charset="0"/>
              </a:rPr>
              <a:t> zusammen.</a:t>
            </a:r>
          </a:p>
          <a:p>
            <a:pPr>
              <a:spcAft>
                <a:spcPts val="500"/>
              </a:spcAft>
            </a:pPr>
            <a:endParaRPr lang="de-DE" sz="1400" b="1" spc="50" dirty="0">
              <a:latin typeface="Nunito Sans" pitchFamily="2" charset="0"/>
            </a:endParaRPr>
          </a:p>
          <a:p>
            <a:pPr>
              <a:spcAft>
                <a:spcPts val="500"/>
              </a:spcAft>
            </a:pPr>
            <a:r>
              <a:rPr lang="de-DE" sz="1400" b="1" spc="50" dirty="0">
                <a:latin typeface="Nunito Sans" pitchFamily="2" charset="0"/>
              </a:rPr>
              <a:t>Berücksichtigungsfähige Baukosten (Festbetrag) </a:t>
            </a:r>
            <a:r>
              <a:rPr lang="de-DE" sz="1400" spc="50" dirty="0">
                <a:latin typeface="Nunito Sans" pitchFamily="2" charset="0"/>
              </a:rPr>
              <a:t>(Stand 16.03.2026)</a:t>
            </a:r>
          </a:p>
          <a:p>
            <a:pPr marL="285750" indent="-285750">
              <a:spcAft>
                <a:spcPts val="500"/>
              </a:spcAft>
              <a:buFont typeface="Wingdings" panose="05000000000000000000" pitchFamily="2" charset="2"/>
              <a:buChar char="Ø"/>
            </a:pPr>
            <a:r>
              <a:rPr lang="de-DE" sz="1400" spc="50" dirty="0">
                <a:latin typeface="Nunito Sans" pitchFamily="2" charset="0"/>
              </a:rPr>
              <a:t>5.250 € / m² Wohnfläche (gefördert)</a:t>
            </a:r>
          </a:p>
          <a:p>
            <a:pPr marL="285750" indent="-285750">
              <a:spcAft>
                <a:spcPts val="500"/>
              </a:spcAft>
              <a:buFont typeface="Wingdings" panose="05000000000000000000" pitchFamily="2" charset="2"/>
              <a:buChar char="Ø"/>
            </a:pPr>
            <a:endParaRPr lang="de-DE" sz="1400" spc="50" dirty="0">
              <a:latin typeface="Nunito Sans" pitchFamily="2" charset="0"/>
            </a:endParaRPr>
          </a:p>
          <a:p>
            <a:pPr>
              <a:spcAft>
                <a:spcPts val="500"/>
              </a:spcAft>
            </a:pPr>
            <a:r>
              <a:rPr lang="de-DE" sz="1400" b="1" spc="50" dirty="0">
                <a:latin typeface="Nunito Sans" pitchFamily="2" charset="0"/>
              </a:rPr>
              <a:t>Berücksichtigungsfähige Grundstückskosten (anteilig für geförderten Flächenanteile)</a:t>
            </a:r>
          </a:p>
          <a:p>
            <a:pPr marL="285750" indent="-285750">
              <a:spcAft>
                <a:spcPts val="500"/>
              </a:spcAft>
              <a:buFont typeface="Wingdings" panose="05000000000000000000" pitchFamily="2" charset="2"/>
              <a:buChar char="Ø"/>
            </a:pPr>
            <a:r>
              <a:rPr lang="de-DE" sz="1400" spc="50" dirty="0">
                <a:latin typeface="Nunito Sans" pitchFamily="2" charset="0"/>
              </a:rPr>
              <a:t>Grundstückspreis nach der aktuellen örtlichen Bodenrichtwertkartei</a:t>
            </a:r>
          </a:p>
          <a:p>
            <a:pPr>
              <a:spcAft>
                <a:spcPts val="500"/>
              </a:spcAft>
            </a:pPr>
            <a:endParaRPr lang="de-DE" sz="1600" spc="50" dirty="0"/>
          </a:p>
          <a:p>
            <a:pPr>
              <a:spcAft>
                <a:spcPts val="500"/>
              </a:spcAft>
            </a:pPr>
            <a:endParaRPr lang="de-DE" sz="1600" b="1" spc="50" dirty="0"/>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6" name="Foliennummernplatzhalter 5">
            <a:extLst>
              <a:ext uri="{FF2B5EF4-FFF2-40B4-BE49-F238E27FC236}">
                <a16:creationId xmlns:a16="http://schemas.microsoft.com/office/drawing/2014/main" id="{E220C0AA-A5CA-9112-8653-B2BFAE283B16}"/>
              </a:ext>
            </a:extLst>
          </p:cNvPr>
          <p:cNvSpPr>
            <a:spLocks noGrp="1"/>
          </p:cNvSpPr>
          <p:nvPr>
            <p:ph type="sldNum" sz="quarter" idx="12"/>
          </p:nvPr>
        </p:nvSpPr>
        <p:spPr/>
        <p:txBody>
          <a:bodyPr/>
          <a:lstStyle/>
          <a:p>
            <a:fld id="{1354209B-1C1D-024D-901F-5C671C233D00}" type="slidenum">
              <a:rPr lang="de-DE" smtClean="0"/>
              <a:t>23</a:t>
            </a:fld>
            <a:endParaRPr lang="de-DE"/>
          </a:p>
        </p:txBody>
      </p:sp>
      <p:sp>
        <p:nvSpPr>
          <p:cNvPr id="2" name="Fußzeilenplatzhalter 3">
            <a:extLst>
              <a:ext uri="{FF2B5EF4-FFF2-40B4-BE49-F238E27FC236}">
                <a16:creationId xmlns:a16="http://schemas.microsoft.com/office/drawing/2014/main" id="{826A73B1-55C6-EAD1-8448-DD11414CD78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197664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005951"/>
          </a:xfrm>
          <a:prstGeom prst="rect">
            <a:avLst/>
          </a:prstGeom>
          <a:noFill/>
        </p:spPr>
        <p:txBody>
          <a:bodyPr wrap="square" rtlCol="0">
            <a:spAutoFit/>
          </a:bodyPr>
          <a:lstStyle/>
          <a:p>
            <a:pPr>
              <a:spcAft>
                <a:spcPts val="500"/>
              </a:spcAft>
            </a:pPr>
            <a:r>
              <a:rPr lang="de-DE" sz="1400" b="1" spc="50" dirty="0">
                <a:latin typeface="Nunito Sans" pitchFamily="2" charset="0"/>
              </a:rPr>
              <a:t>Die angemessene Eigenleistung beträgt mindestens 20 % der Gesamtkosten</a:t>
            </a:r>
          </a:p>
          <a:p>
            <a:pPr>
              <a:spcAft>
                <a:spcPts val="500"/>
              </a:spcAft>
            </a:pPr>
            <a:endParaRPr lang="de-DE" sz="1400" spc="50" dirty="0">
              <a:latin typeface="Nunito Sans" pitchFamily="2" charset="0"/>
            </a:endParaRPr>
          </a:p>
          <a:p>
            <a:pPr>
              <a:spcAft>
                <a:spcPts val="500"/>
              </a:spcAft>
            </a:pPr>
            <a:r>
              <a:rPr lang="de-DE" sz="1400" b="1" spc="50" dirty="0">
                <a:latin typeface="Nunito Sans" pitchFamily="2" charset="0"/>
              </a:rPr>
              <a:t>Die </a:t>
            </a:r>
            <a:r>
              <a:rPr lang="de-DE" sz="1400" b="1" u="sng" spc="50" dirty="0">
                <a:solidFill>
                  <a:srgbClr val="FF0000"/>
                </a:solidFill>
                <a:latin typeface="Nunito Sans" pitchFamily="2" charset="0"/>
              </a:rPr>
              <a:t>förderfähigen</a:t>
            </a:r>
            <a:r>
              <a:rPr lang="de-DE" sz="1400" b="1" spc="50" dirty="0">
                <a:solidFill>
                  <a:srgbClr val="FF0000"/>
                </a:solidFill>
                <a:latin typeface="Nunito Sans" pitchFamily="2" charset="0"/>
              </a:rPr>
              <a:t> Gesamtkosten</a:t>
            </a:r>
            <a:r>
              <a:rPr lang="de-DE" sz="1400" b="1" spc="50" dirty="0">
                <a:latin typeface="Nunito Sans" pitchFamily="2" charset="0"/>
              </a:rPr>
              <a:t> entsprechen 80 % der </a:t>
            </a:r>
            <a:r>
              <a:rPr lang="de-DE" sz="1400" b="1" u="sng" spc="50" dirty="0">
                <a:solidFill>
                  <a:srgbClr val="FF0000"/>
                </a:solidFill>
                <a:latin typeface="Nunito Sans" pitchFamily="2" charset="0"/>
              </a:rPr>
              <a:t>berücksichtigungsfähigen</a:t>
            </a:r>
            <a:r>
              <a:rPr lang="de-DE" sz="1400" b="1" spc="50" dirty="0">
                <a:solidFill>
                  <a:srgbClr val="FF0000"/>
                </a:solidFill>
                <a:latin typeface="Nunito Sans" pitchFamily="2" charset="0"/>
              </a:rPr>
              <a:t> Gesamtkosten</a:t>
            </a:r>
          </a:p>
          <a:p>
            <a:pPr>
              <a:spcAft>
                <a:spcPts val="500"/>
              </a:spcAft>
            </a:pPr>
            <a:endParaRPr lang="de-DE" sz="1400" b="1" spc="50" dirty="0">
              <a:latin typeface="Nunito Sans" pitchFamily="2" charset="0"/>
            </a:endParaRPr>
          </a:p>
          <a:p>
            <a:pPr>
              <a:spcAft>
                <a:spcPts val="500"/>
              </a:spcAft>
            </a:pPr>
            <a:r>
              <a:rPr lang="de-DE" sz="1400" b="1" spc="50" dirty="0">
                <a:latin typeface="Nunito Sans" pitchFamily="2" charset="0"/>
              </a:rPr>
              <a:t>Die </a:t>
            </a:r>
            <a:r>
              <a:rPr lang="de-DE" sz="1400" b="1" spc="50" dirty="0">
                <a:solidFill>
                  <a:srgbClr val="FF0000"/>
                </a:solidFill>
                <a:latin typeface="Nunito Sans" pitchFamily="2" charset="0"/>
              </a:rPr>
              <a:t>Subvention</a:t>
            </a:r>
            <a:r>
              <a:rPr lang="de-DE" sz="1400" b="1" spc="50" dirty="0">
                <a:latin typeface="Nunito Sans" pitchFamily="2" charset="0"/>
              </a:rPr>
              <a:t> beträgt bei Regelabsenkung der Miete um 33 % gegenüber der OVM sowie einer Regelbindungsdauer von 30 Jahren </a:t>
            </a:r>
            <a:r>
              <a:rPr lang="de-DE" sz="1400" b="1" spc="50" dirty="0">
                <a:solidFill>
                  <a:srgbClr val="FF0000"/>
                </a:solidFill>
                <a:latin typeface="Nunito Sans" pitchFamily="2" charset="0"/>
              </a:rPr>
              <a:t>40 % der förderfähigen Gesamtkosten</a:t>
            </a:r>
            <a:r>
              <a:rPr lang="de-DE" sz="1400" b="1" spc="50" dirty="0">
                <a:latin typeface="Nunito Sans" pitchFamily="2" charset="0"/>
              </a:rPr>
              <a:t>.</a:t>
            </a:r>
          </a:p>
          <a:p>
            <a:pPr>
              <a:spcAft>
                <a:spcPts val="500"/>
              </a:spcAft>
            </a:pPr>
            <a:endParaRPr lang="de-DE" sz="1400" b="1" spc="50" dirty="0">
              <a:latin typeface="Nunito Sans" pitchFamily="2" charset="0"/>
            </a:endParaRPr>
          </a:p>
          <a:p>
            <a:pPr>
              <a:spcAft>
                <a:spcPts val="500"/>
              </a:spcAft>
            </a:pPr>
            <a:r>
              <a:rPr lang="de-DE" sz="1400" b="1" spc="50" dirty="0">
                <a:latin typeface="Nunito Sans" pitchFamily="2" charset="0"/>
              </a:rPr>
              <a:t>Achtung:</a:t>
            </a:r>
            <a:r>
              <a:rPr lang="de-DE" sz="1400" b="1" spc="50" dirty="0">
                <a:solidFill>
                  <a:srgbClr val="E0202C"/>
                </a:solidFill>
                <a:latin typeface="Nunito Sans" pitchFamily="2" charset="0"/>
              </a:rPr>
              <a:t>	</a:t>
            </a:r>
            <a:r>
              <a:rPr lang="de-DE" sz="1400" b="1" spc="50" dirty="0">
                <a:latin typeface="Nunito Sans" pitchFamily="2" charset="0"/>
              </a:rPr>
              <a:t>	Über die konkrete Höhe der Förderung entscheidet ausschließlich die L-Bank / Anpassungen 		seitens des Fördergebers (Land / L-Bank) nicht ausgeschlossen / alle Angaben dieses 			Vortrags bilden den Stand der Veranstaltung ab. </a:t>
            </a:r>
          </a:p>
          <a:p>
            <a:pPr>
              <a:spcAft>
                <a:spcPts val="500"/>
              </a:spcAft>
            </a:pPr>
            <a:endParaRPr lang="de-DE" sz="1600" b="1" spc="50" dirty="0"/>
          </a:p>
        </p:txBody>
      </p:sp>
      <p:sp>
        <p:nvSpPr>
          <p:cNvPr id="6" name="Foliennummernplatzhalter 5">
            <a:extLst>
              <a:ext uri="{FF2B5EF4-FFF2-40B4-BE49-F238E27FC236}">
                <a16:creationId xmlns:a16="http://schemas.microsoft.com/office/drawing/2014/main" id="{CC84F807-4AA8-3DFA-D4D9-4E1D22E86FB4}"/>
              </a:ext>
            </a:extLst>
          </p:cNvPr>
          <p:cNvSpPr>
            <a:spLocks noGrp="1"/>
          </p:cNvSpPr>
          <p:nvPr>
            <p:ph type="sldNum" sz="quarter" idx="12"/>
          </p:nvPr>
        </p:nvSpPr>
        <p:spPr/>
        <p:txBody>
          <a:bodyPr/>
          <a:lstStyle/>
          <a:p>
            <a:fld id="{1354209B-1C1D-024D-901F-5C671C233D00}" type="slidenum">
              <a:rPr lang="de-DE" smtClean="0"/>
              <a:t>24</a:t>
            </a:fld>
            <a:endParaRPr lang="de-DE"/>
          </a:p>
        </p:txBody>
      </p:sp>
      <p:sp>
        <p:nvSpPr>
          <p:cNvPr id="2" name="Fußzeilenplatzhalter 3">
            <a:extLst>
              <a:ext uri="{FF2B5EF4-FFF2-40B4-BE49-F238E27FC236}">
                <a16:creationId xmlns:a16="http://schemas.microsoft.com/office/drawing/2014/main" id="{0DD385BA-32B0-31A4-A2DE-45B5A6F7539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084202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4072910"/>
          </a:xfrm>
          <a:prstGeom prst="rect">
            <a:avLst/>
          </a:prstGeom>
          <a:noFill/>
        </p:spPr>
        <p:txBody>
          <a:bodyPr wrap="square" rtlCol="0">
            <a:spAutoFit/>
          </a:bodyPr>
          <a:lstStyle/>
          <a:p>
            <a:pPr>
              <a:spcAft>
                <a:spcPts val="500"/>
              </a:spcAft>
            </a:pPr>
            <a:r>
              <a:rPr lang="de-DE" sz="1600" b="1" spc="50" dirty="0">
                <a:latin typeface="Nunito Sans" pitchFamily="2" charset="0"/>
              </a:rPr>
              <a:t>Weiterhin sind folgende Daten für die Berechnung des Subventionswert </a:t>
            </a:r>
            <a:r>
              <a:rPr lang="de-DE" sz="1600" b="1" u="sng" spc="50" dirty="0">
                <a:latin typeface="Nunito Sans" pitchFamily="2" charset="0"/>
              </a:rPr>
              <a:t>zwingend</a:t>
            </a:r>
            <a:r>
              <a:rPr lang="de-DE" sz="1600" b="1" spc="50" dirty="0">
                <a:latin typeface="Nunito Sans" pitchFamily="2" charset="0"/>
              </a:rPr>
              <a:t> notwendig:</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Grundstücksgröße und – kosten</a:t>
            </a:r>
          </a:p>
          <a:p>
            <a:pPr marL="285750" indent="-285750">
              <a:spcAft>
                <a:spcPts val="500"/>
              </a:spcAft>
              <a:buFont typeface="Wingdings" panose="05000000000000000000" pitchFamily="2" charset="2"/>
              <a:buChar char="Ø"/>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Wohnflächen</a:t>
            </a:r>
          </a:p>
          <a:p>
            <a:pPr marL="742950" lvl="1" indent="-285750">
              <a:spcAft>
                <a:spcPts val="500"/>
              </a:spcAft>
              <a:buFont typeface="Wingdings" panose="05000000000000000000" pitchFamily="2" charset="2"/>
              <a:buChar char="§"/>
            </a:pPr>
            <a:r>
              <a:rPr lang="de-DE" sz="1400" spc="50" dirty="0">
                <a:latin typeface="Nunito Sans" pitchFamily="2" charset="0"/>
              </a:rPr>
              <a:t>gefördert</a:t>
            </a:r>
          </a:p>
          <a:p>
            <a:pPr marL="742950" lvl="1" indent="-285750">
              <a:spcAft>
                <a:spcPts val="500"/>
              </a:spcAft>
              <a:buFont typeface="Wingdings" panose="05000000000000000000" pitchFamily="2" charset="2"/>
              <a:buChar char="§"/>
            </a:pPr>
            <a:r>
              <a:rPr lang="de-DE" sz="1400" spc="50" dirty="0">
                <a:latin typeface="Nunito Sans" pitchFamily="2" charset="0"/>
              </a:rPr>
              <a:t>freifinanziert</a:t>
            </a:r>
          </a:p>
          <a:p>
            <a:pPr marL="742950" lvl="1" indent="-285750">
              <a:spcAft>
                <a:spcPts val="500"/>
              </a:spcAft>
              <a:buFont typeface="Wingdings" panose="05000000000000000000" pitchFamily="2" charset="2"/>
              <a:buChar char="§"/>
            </a:pPr>
            <a:r>
              <a:rPr lang="de-DE" sz="1400" spc="50" dirty="0">
                <a:latin typeface="Nunito Sans" pitchFamily="2" charset="0"/>
              </a:rPr>
              <a:t>gewerblich</a:t>
            </a:r>
          </a:p>
          <a:p>
            <a:pPr marL="742950" lvl="1" indent="-285750">
              <a:spcAft>
                <a:spcPts val="500"/>
              </a:spcAft>
              <a:buFont typeface="Wingdings" panose="05000000000000000000" pitchFamily="2" charset="2"/>
              <a:buChar char="§"/>
            </a:pPr>
            <a:endParaRPr lang="de-DE" sz="1400"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Energiestandard</a:t>
            </a:r>
          </a:p>
          <a:p>
            <a:pPr marL="285750" indent="-285750">
              <a:spcAft>
                <a:spcPts val="500"/>
              </a:spcAft>
              <a:buFont typeface="Wingdings" panose="05000000000000000000" pitchFamily="2" charset="2"/>
              <a:buChar char="Ø"/>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ggf. Barrierefreiheit nach DIN 18040-2 (nicht LBO)</a:t>
            </a:r>
          </a:p>
          <a:p>
            <a:pPr>
              <a:spcAft>
                <a:spcPts val="500"/>
              </a:spcAft>
            </a:pPr>
            <a:endParaRPr lang="de-DE" sz="1600" b="1" spc="50" dirty="0"/>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6" name="Foliennummernplatzhalter 5">
            <a:extLst>
              <a:ext uri="{FF2B5EF4-FFF2-40B4-BE49-F238E27FC236}">
                <a16:creationId xmlns:a16="http://schemas.microsoft.com/office/drawing/2014/main" id="{E3CB6043-53A5-6CD2-0F34-BE569D2BECFB}"/>
              </a:ext>
            </a:extLst>
          </p:cNvPr>
          <p:cNvSpPr>
            <a:spLocks noGrp="1"/>
          </p:cNvSpPr>
          <p:nvPr>
            <p:ph type="sldNum" sz="quarter" idx="12"/>
          </p:nvPr>
        </p:nvSpPr>
        <p:spPr/>
        <p:txBody>
          <a:bodyPr/>
          <a:lstStyle/>
          <a:p>
            <a:fld id="{1354209B-1C1D-024D-901F-5C671C233D00}" type="slidenum">
              <a:rPr lang="de-DE" smtClean="0"/>
              <a:t>25</a:t>
            </a:fld>
            <a:endParaRPr lang="de-DE"/>
          </a:p>
        </p:txBody>
      </p:sp>
      <p:sp>
        <p:nvSpPr>
          <p:cNvPr id="2" name="Fußzeilenplatzhalter 3">
            <a:extLst>
              <a:ext uri="{FF2B5EF4-FFF2-40B4-BE49-F238E27FC236}">
                <a16:creationId xmlns:a16="http://schemas.microsoft.com/office/drawing/2014/main" id="{111645EE-8D97-1D1A-4CAA-7DABAA4D64E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370901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Zusatzförderungen</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2767424"/>
          </a:xfrm>
          <a:prstGeom prst="rect">
            <a:avLst/>
          </a:prstGeom>
          <a:noFill/>
        </p:spPr>
        <p:txBody>
          <a:bodyPr wrap="square" rtlCol="0">
            <a:spAutoFit/>
          </a:bodyPr>
          <a:lstStyle/>
          <a:p>
            <a:pPr>
              <a:spcAft>
                <a:spcPts val="500"/>
              </a:spcAft>
            </a:pPr>
            <a:r>
              <a:rPr lang="de-DE" sz="1600" b="1" spc="50" dirty="0">
                <a:latin typeface="Nunito Sans" pitchFamily="2" charset="0"/>
              </a:rPr>
              <a:t>Errichtung als Energiesparhaus (kfw-40)</a:t>
            </a:r>
          </a:p>
          <a:p>
            <a:pPr marL="285750" indent="-285750">
              <a:spcAft>
                <a:spcPts val="500"/>
              </a:spcAft>
              <a:buFont typeface="Wingdings" panose="05000000000000000000" pitchFamily="2" charset="2"/>
              <a:buChar char="Ø"/>
            </a:pPr>
            <a:r>
              <a:rPr lang="de-DE" sz="1400" spc="50" dirty="0">
                <a:latin typeface="Nunito Sans" pitchFamily="2" charset="0"/>
              </a:rPr>
              <a:t>zusätzlicher Tilgungszuschuss je Wohneinheit </a:t>
            </a:r>
            <a:r>
              <a:rPr lang="de-DE" sz="1400" spc="50" dirty="0" err="1">
                <a:latin typeface="Nunito Sans" pitchFamily="2" charset="0"/>
              </a:rPr>
              <a:t>i.H.v</a:t>
            </a:r>
            <a:r>
              <a:rPr lang="de-DE" sz="1400" spc="50" dirty="0">
                <a:latin typeface="Nunito Sans" pitchFamily="2" charset="0"/>
              </a:rPr>
              <a:t>. 4.000 €</a:t>
            </a:r>
          </a:p>
          <a:p>
            <a:pPr>
              <a:spcAft>
                <a:spcPts val="500"/>
              </a:spcAft>
            </a:pPr>
            <a:endParaRPr lang="de-DE" sz="1600" b="1" spc="50" dirty="0">
              <a:latin typeface="Nunito Sans" pitchFamily="2" charset="0"/>
            </a:endParaRPr>
          </a:p>
          <a:p>
            <a:pPr>
              <a:spcAft>
                <a:spcPts val="500"/>
              </a:spcAft>
            </a:pPr>
            <a:r>
              <a:rPr lang="de-DE" sz="1600" b="1" spc="50" dirty="0">
                <a:latin typeface="Nunito Sans" pitchFamily="2" charset="0"/>
              </a:rPr>
              <a:t>Herstellung nach DIN 18040-2</a:t>
            </a:r>
          </a:p>
          <a:p>
            <a:pPr marL="285750" indent="-285750">
              <a:spcAft>
                <a:spcPts val="500"/>
              </a:spcAft>
              <a:buFont typeface="Wingdings" panose="05000000000000000000" pitchFamily="2" charset="2"/>
              <a:buChar char="Ø"/>
            </a:pPr>
            <a:r>
              <a:rPr lang="de-DE" sz="1400" spc="50" dirty="0">
                <a:latin typeface="Nunito Sans" pitchFamily="2" charset="0"/>
              </a:rPr>
              <a:t>Festbetrag der berücksichtigungsfähigen Baukosten von 5.250 €/m² Wohnfläche erhöht um 5 %</a:t>
            </a:r>
          </a:p>
          <a:p>
            <a:pPr>
              <a:spcAft>
                <a:spcPts val="500"/>
              </a:spcAft>
            </a:pPr>
            <a:r>
              <a:rPr lang="de-DE" sz="1600" spc="50" dirty="0">
                <a:latin typeface="Nunito Sans" pitchFamily="2" charset="0"/>
              </a:rPr>
              <a:t>     </a:t>
            </a:r>
            <a:r>
              <a:rPr lang="de-DE" sz="1400" b="1" spc="50" dirty="0">
                <a:latin typeface="Nunito Sans" pitchFamily="2" charset="0"/>
              </a:rPr>
              <a:t>Achtung:</a:t>
            </a:r>
            <a:r>
              <a:rPr lang="de-DE" sz="1400" spc="50" dirty="0">
                <a:latin typeface="Nunito Sans" pitchFamily="2" charset="0"/>
              </a:rPr>
              <a:t> Anforderungen übersteigen Barrierefreiheit nach LBO deutlich</a:t>
            </a:r>
          </a:p>
          <a:p>
            <a:pPr>
              <a:spcAft>
                <a:spcPts val="500"/>
              </a:spcAft>
            </a:pPr>
            <a:endParaRPr lang="de-DE" sz="1600" spc="50" dirty="0"/>
          </a:p>
          <a:p>
            <a:pPr>
              <a:spcAft>
                <a:spcPts val="500"/>
              </a:spcAft>
            </a:pPr>
            <a:endParaRPr lang="de-DE" sz="1600" b="1" spc="50" dirty="0"/>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6" name="Foliennummernplatzhalter 5">
            <a:extLst>
              <a:ext uri="{FF2B5EF4-FFF2-40B4-BE49-F238E27FC236}">
                <a16:creationId xmlns:a16="http://schemas.microsoft.com/office/drawing/2014/main" id="{BDC64FE1-8F16-0720-F923-3B6F38287B52}"/>
              </a:ext>
            </a:extLst>
          </p:cNvPr>
          <p:cNvSpPr>
            <a:spLocks noGrp="1"/>
          </p:cNvSpPr>
          <p:nvPr>
            <p:ph type="sldNum" sz="quarter" idx="12"/>
          </p:nvPr>
        </p:nvSpPr>
        <p:spPr/>
        <p:txBody>
          <a:bodyPr/>
          <a:lstStyle/>
          <a:p>
            <a:fld id="{1354209B-1C1D-024D-901F-5C671C233D00}" type="slidenum">
              <a:rPr lang="de-DE" smtClean="0"/>
              <a:t>26</a:t>
            </a:fld>
            <a:endParaRPr lang="de-DE"/>
          </a:p>
        </p:txBody>
      </p:sp>
      <p:sp>
        <p:nvSpPr>
          <p:cNvPr id="2" name="Fußzeilenplatzhalter 3">
            <a:extLst>
              <a:ext uri="{FF2B5EF4-FFF2-40B4-BE49-F238E27FC236}">
                <a16:creationId xmlns:a16="http://schemas.microsoft.com/office/drawing/2014/main" id="{521BD6B6-8AC3-BDAF-6AFC-1AE937A41EA2}"/>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986159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164969"/>
          </a:xfrm>
          <a:prstGeom prst="rect">
            <a:avLst/>
          </a:prstGeom>
          <a:noFill/>
        </p:spPr>
        <p:txBody>
          <a:bodyPr wrap="square" rtlCol="0">
            <a:spAutoFit/>
          </a:bodyPr>
          <a:lstStyle/>
          <a:p>
            <a:pPr>
              <a:spcAft>
                <a:spcPts val="500"/>
              </a:spcAft>
            </a:pPr>
            <a:r>
              <a:rPr lang="de-DE" sz="1600" b="1" spc="50" dirty="0">
                <a:latin typeface="Nunito Sans" pitchFamily="2" charset="0"/>
              </a:rPr>
              <a:t>Annahmen:</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Regelbindungsdauer: </a:t>
            </a:r>
            <a:r>
              <a:rPr lang="de-DE" sz="1400" spc="50" dirty="0">
                <a:solidFill>
                  <a:srgbClr val="FF0000"/>
                </a:solidFill>
                <a:latin typeface="Nunito Sans" pitchFamily="2" charset="0"/>
              </a:rPr>
              <a:t>30 Jahre</a:t>
            </a:r>
          </a:p>
          <a:p>
            <a:pPr marL="285750" indent="-285750">
              <a:spcAft>
                <a:spcPts val="500"/>
              </a:spcAft>
              <a:buFont typeface="Wingdings" panose="05000000000000000000" pitchFamily="2" charset="2"/>
              <a:buChar char="Ø"/>
            </a:pPr>
            <a:r>
              <a:rPr lang="de-DE" sz="1400" spc="50" dirty="0">
                <a:latin typeface="Nunito Sans" pitchFamily="2" charset="0"/>
              </a:rPr>
              <a:t>Regelabsenkung: </a:t>
            </a:r>
            <a:r>
              <a:rPr lang="de-DE" sz="1400" spc="50" dirty="0">
                <a:solidFill>
                  <a:srgbClr val="FF0000"/>
                </a:solidFill>
                <a:latin typeface="Nunito Sans" pitchFamily="2" charset="0"/>
              </a:rPr>
              <a:t>33 %</a:t>
            </a:r>
          </a:p>
          <a:p>
            <a:pPr marL="285750" indent="-285750">
              <a:spcAft>
                <a:spcPts val="500"/>
              </a:spcAft>
              <a:buFont typeface="Wingdings" panose="05000000000000000000" pitchFamily="2" charset="2"/>
              <a:buChar char="Ø"/>
            </a:pPr>
            <a:r>
              <a:rPr lang="de-DE" sz="1400" spc="50" dirty="0">
                <a:latin typeface="Nunito Sans" pitchFamily="2" charset="0"/>
              </a:rPr>
              <a:t>Grundstückswert / Grundstückskaufpreis: 1.000.000 € (Kein Erbbaurecht!)</a:t>
            </a:r>
          </a:p>
          <a:p>
            <a:pPr marL="285750" indent="-285750">
              <a:spcAft>
                <a:spcPts val="500"/>
              </a:spcAft>
              <a:buFont typeface="Wingdings" panose="05000000000000000000" pitchFamily="2" charset="2"/>
              <a:buChar char="Ø"/>
            </a:pPr>
            <a:r>
              <a:rPr lang="de-DE" sz="1400" spc="50" dirty="0">
                <a:latin typeface="Nunito Sans" pitchFamily="2" charset="0"/>
              </a:rPr>
              <a:t>KfW 55</a:t>
            </a:r>
          </a:p>
          <a:p>
            <a:pPr marL="285750" indent="-285750">
              <a:spcAft>
                <a:spcPts val="500"/>
              </a:spcAft>
              <a:buFont typeface="Wingdings" panose="05000000000000000000" pitchFamily="2" charset="2"/>
              <a:buChar char="Ø"/>
            </a:pPr>
            <a:r>
              <a:rPr lang="de-DE" sz="1400" spc="50" dirty="0">
                <a:latin typeface="Nunito Sans" pitchFamily="2" charset="0"/>
              </a:rPr>
              <a:t>Keine Barrierefreiheit nach DIN 18040-2</a:t>
            </a:r>
          </a:p>
          <a:p>
            <a:pPr marL="285750" indent="-285750">
              <a:spcAft>
                <a:spcPts val="500"/>
              </a:spcAft>
              <a:buFont typeface="Wingdings" panose="05000000000000000000" pitchFamily="2" charset="2"/>
              <a:buChar char="Ø"/>
            </a:pPr>
            <a:r>
              <a:rPr lang="de-DE" sz="1400" spc="50" dirty="0">
                <a:latin typeface="Nunito Sans" pitchFamily="2" charset="0"/>
              </a:rPr>
              <a:t>Gesamtflächen: 1.000 m²</a:t>
            </a:r>
          </a:p>
          <a:p>
            <a:pPr marL="742950" lvl="1" indent="-285750">
              <a:spcAft>
                <a:spcPts val="500"/>
              </a:spcAft>
              <a:buFont typeface="Wingdings" panose="05000000000000000000" pitchFamily="2" charset="2"/>
              <a:buChar char="Ø"/>
            </a:pPr>
            <a:r>
              <a:rPr lang="de-DE" sz="1400" spc="50" dirty="0">
                <a:latin typeface="Nunito Sans" pitchFamily="2" charset="0"/>
              </a:rPr>
              <a:t>Hiervon </a:t>
            </a:r>
            <a:r>
              <a:rPr lang="de-DE" sz="1400" spc="50" dirty="0">
                <a:solidFill>
                  <a:srgbClr val="FF0000"/>
                </a:solidFill>
                <a:latin typeface="Nunito Sans" pitchFamily="2" charset="0"/>
              </a:rPr>
              <a:t>1.000 m² Wohnfläche gefördert</a:t>
            </a:r>
          </a:p>
          <a:p>
            <a:pPr marL="742950" lvl="1" indent="-285750">
              <a:spcAft>
                <a:spcPts val="500"/>
              </a:spcAft>
              <a:buFont typeface="Wingdings" panose="05000000000000000000" pitchFamily="2" charset="2"/>
              <a:buChar char="Ø"/>
            </a:pPr>
            <a:r>
              <a:rPr lang="de-DE" sz="1400" spc="50" dirty="0">
                <a:latin typeface="Nunito Sans" pitchFamily="2" charset="0"/>
              </a:rPr>
              <a:t>Hiervon 0 m² Wohnfläche freifinanziert</a:t>
            </a:r>
          </a:p>
          <a:p>
            <a:pPr marL="742950" lvl="1" indent="-285750">
              <a:spcAft>
                <a:spcPts val="500"/>
              </a:spcAft>
              <a:buFont typeface="Wingdings" panose="05000000000000000000" pitchFamily="2" charset="2"/>
              <a:buChar char="Ø"/>
            </a:pPr>
            <a:r>
              <a:rPr lang="de-DE" sz="1400" spc="50" dirty="0">
                <a:latin typeface="Nunito Sans" pitchFamily="2" charset="0"/>
              </a:rPr>
              <a:t>Hiervon 0 m ² Gewerbefläche</a:t>
            </a:r>
          </a:p>
        </p:txBody>
      </p:sp>
      <p:sp>
        <p:nvSpPr>
          <p:cNvPr id="6" name="Foliennummernplatzhalter 5">
            <a:extLst>
              <a:ext uri="{FF2B5EF4-FFF2-40B4-BE49-F238E27FC236}">
                <a16:creationId xmlns:a16="http://schemas.microsoft.com/office/drawing/2014/main" id="{6788BA24-8EC0-B40C-9812-06F9FC8E9D3A}"/>
              </a:ext>
            </a:extLst>
          </p:cNvPr>
          <p:cNvSpPr>
            <a:spLocks noGrp="1"/>
          </p:cNvSpPr>
          <p:nvPr>
            <p:ph type="sldNum" sz="quarter" idx="12"/>
          </p:nvPr>
        </p:nvSpPr>
        <p:spPr/>
        <p:txBody>
          <a:bodyPr/>
          <a:lstStyle/>
          <a:p>
            <a:fld id="{1354209B-1C1D-024D-901F-5C671C233D00}" type="slidenum">
              <a:rPr lang="de-DE" smtClean="0"/>
              <a:t>27</a:t>
            </a:fld>
            <a:endParaRPr lang="de-DE"/>
          </a:p>
        </p:txBody>
      </p:sp>
      <p:sp>
        <p:nvSpPr>
          <p:cNvPr id="2" name="Fußzeilenplatzhalter 3">
            <a:extLst>
              <a:ext uri="{FF2B5EF4-FFF2-40B4-BE49-F238E27FC236}">
                <a16:creationId xmlns:a16="http://schemas.microsoft.com/office/drawing/2014/main" id="{DB64E640-CD90-9584-1C00-F2EB028CF3B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897130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813865"/>
          </a:xfrm>
          <a:prstGeom prst="rect">
            <a:avLst/>
          </a:prstGeom>
          <a:noFill/>
        </p:spPr>
        <p:txBody>
          <a:bodyPr wrap="square" rtlCol="0">
            <a:spAutoFit/>
          </a:bodyPr>
          <a:lstStyle/>
          <a:p>
            <a:pPr>
              <a:spcAft>
                <a:spcPts val="500"/>
              </a:spcAft>
            </a:pPr>
            <a:r>
              <a:rPr lang="de-DE" sz="1600" b="1" spc="50" dirty="0">
                <a:latin typeface="Nunito Sans" pitchFamily="2" charset="0"/>
              </a:rPr>
              <a:t>Berücksichtigungsfähige Gesamtkosten pro m²:</a:t>
            </a:r>
          </a:p>
          <a:p>
            <a:pPr>
              <a:spcAft>
                <a:spcPts val="500"/>
              </a:spcAft>
            </a:pPr>
            <a:r>
              <a:rPr lang="de-DE" sz="1400" spc="50" dirty="0">
                <a:latin typeface="Nunito Sans" pitchFamily="2" charset="0"/>
              </a:rPr>
              <a:t>Berücksichtigungsfähige Baukosten (5.250 € / m²) + Berücksichtigungsfähige Grundstückskosten (hier 1.000.000 € / 1.000 m² Gesamtfläche)</a:t>
            </a:r>
          </a:p>
          <a:p>
            <a:pPr>
              <a:spcAft>
                <a:spcPts val="500"/>
              </a:spcAft>
            </a:pPr>
            <a:r>
              <a:rPr lang="de-DE" sz="1400" spc="50" dirty="0">
                <a:latin typeface="Nunito Sans" pitchFamily="2" charset="0"/>
              </a:rPr>
              <a:t>= 5.250 €/m² + 1000 €/m² = 6.250 €/m²</a:t>
            </a:r>
          </a:p>
          <a:p>
            <a:pPr>
              <a:spcAft>
                <a:spcPts val="500"/>
              </a:spcAft>
            </a:pPr>
            <a:endParaRPr lang="de-DE" sz="1600" spc="50" dirty="0">
              <a:latin typeface="Nunito Sans" pitchFamily="2" charset="0"/>
            </a:endParaRPr>
          </a:p>
          <a:p>
            <a:pPr>
              <a:spcAft>
                <a:spcPts val="500"/>
              </a:spcAft>
            </a:pPr>
            <a:r>
              <a:rPr lang="de-DE" sz="1600" b="1" spc="50" dirty="0">
                <a:latin typeface="Nunito Sans" pitchFamily="2" charset="0"/>
              </a:rPr>
              <a:t>Förderfähige Gesamtkosten pro m²:</a:t>
            </a:r>
          </a:p>
          <a:p>
            <a:pPr>
              <a:spcAft>
                <a:spcPts val="500"/>
              </a:spcAft>
            </a:pPr>
            <a:r>
              <a:rPr lang="de-DE" sz="1400" spc="50" dirty="0">
                <a:latin typeface="Nunito Sans" pitchFamily="2" charset="0"/>
              </a:rPr>
              <a:t>Förderfähige Gesamtkosten = 80% x Berücksichtigungsfähige Gesamtkosten = 0,8 x 6.250 €/m² = 5.000 €/m²</a:t>
            </a:r>
          </a:p>
          <a:p>
            <a:pPr>
              <a:spcAft>
                <a:spcPts val="500"/>
              </a:spcAft>
            </a:pPr>
            <a:endParaRPr lang="de-DE" sz="1600" spc="50" dirty="0">
              <a:latin typeface="Nunito Sans" pitchFamily="2" charset="0"/>
            </a:endParaRPr>
          </a:p>
          <a:p>
            <a:pPr>
              <a:spcAft>
                <a:spcPts val="500"/>
              </a:spcAft>
            </a:pPr>
            <a:r>
              <a:rPr lang="de-DE" sz="1600" b="1" spc="50" dirty="0">
                <a:latin typeface="Nunito Sans" pitchFamily="2" charset="0"/>
              </a:rPr>
              <a:t>Subventionswert pro m²:</a:t>
            </a:r>
          </a:p>
          <a:p>
            <a:pPr>
              <a:spcAft>
                <a:spcPts val="500"/>
              </a:spcAft>
            </a:pPr>
            <a:r>
              <a:rPr lang="de-DE" sz="1400" spc="50" dirty="0">
                <a:latin typeface="Nunito Sans" pitchFamily="2" charset="0"/>
              </a:rPr>
              <a:t>Subventionswert pro m² = 40% x Förderfähige Gesamtkosten = 0,4 x 5.000 €/m² = 2.000 €/m²</a:t>
            </a:r>
          </a:p>
          <a:p>
            <a:pPr>
              <a:spcAft>
                <a:spcPts val="500"/>
              </a:spcAft>
            </a:pPr>
            <a:endParaRPr lang="de-DE" sz="1600" spc="50" dirty="0">
              <a:latin typeface="Nunito Sans" pitchFamily="2" charset="0"/>
            </a:endParaRPr>
          </a:p>
          <a:p>
            <a:pPr>
              <a:spcAft>
                <a:spcPts val="500"/>
              </a:spcAft>
            </a:pPr>
            <a:r>
              <a:rPr lang="de-DE" sz="1600" b="1" spc="50" dirty="0">
                <a:latin typeface="Nunito Sans" pitchFamily="2" charset="0"/>
              </a:rPr>
              <a:t>Subventionswert Gesamt:</a:t>
            </a:r>
            <a:endParaRPr lang="de-DE" sz="1600" spc="50" dirty="0">
              <a:latin typeface="Nunito Sans" pitchFamily="2" charset="0"/>
            </a:endParaRPr>
          </a:p>
          <a:p>
            <a:pPr>
              <a:spcAft>
                <a:spcPts val="500"/>
              </a:spcAft>
            </a:pPr>
            <a:r>
              <a:rPr lang="de-DE" sz="1400" spc="50" dirty="0">
                <a:latin typeface="Nunito Sans" pitchFamily="2" charset="0"/>
              </a:rPr>
              <a:t>Subventionswert Gesamt = Subventionswert pro m² x Wohnfläche gefördert = 2.000€/m² x 1.000m² = 2.000.000€</a:t>
            </a:r>
            <a:endParaRPr lang="de-DE" sz="1600" spc="50" dirty="0"/>
          </a:p>
        </p:txBody>
      </p:sp>
      <p:sp>
        <p:nvSpPr>
          <p:cNvPr id="6" name="Foliennummernplatzhalter 5">
            <a:extLst>
              <a:ext uri="{FF2B5EF4-FFF2-40B4-BE49-F238E27FC236}">
                <a16:creationId xmlns:a16="http://schemas.microsoft.com/office/drawing/2014/main" id="{A531C5F1-0F34-8741-633C-1832793C0A8E}"/>
              </a:ext>
            </a:extLst>
          </p:cNvPr>
          <p:cNvSpPr>
            <a:spLocks noGrp="1"/>
          </p:cNvSpPr>
          <p:nvPr>
            <p:ph type="sldNum" sz="quarter" idx="12"/>
          </p:nvPr>
        </p:nvSpPr>
        <p:spPr/>
        <p:txBody>
          <a:bodyPr/>
          <a:lstStyle/>
          <a:p>
            <a:fld id="{1354209B-1C1D-024D-901F-5C671C233D00}" type="slidenum">
              <a:rPr lang="de-DE" smtClean="0"/>
              <a:t>28</a:t>
            </a:fld>
            <a:endParaRPr lang="de-DE"/>
          </a:p>
        </p:txBody>
      </p:sp>
      <p:sp>
        <p:nvSpPr>
          <p:cNvPr id="2" name="Fußzeilenplatzhalter 3">
            <a:extLst>
              <a:ext uri="{FF2B5EF4-FFF2-40B4-BE49-F238E27FC236}">
                <a16:creationId xmlns:a16="http://schemas.microsoft.com/office/drawing/2014/main" id="{1C3574C6-6ACA-47C8-1125-5116EBC4C195}"/>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654370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II</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164969"/>
          </a:xfrm>
          <a:prstGeom prst="rect">
            <a:avLst/>
          </a:prstGeom>
          <a:noFill/>
        </p:spPr>
        <p:txBody>
          <a:bodyPr wrap="square" rtlCol="0">
            <a:spAutoFit/>
          </a:bodyPr>
          <a:lstStyle/>
          <a:p>
            <a:pPr>
              <a:spcAft>
                <a:spcPts val="500"/>
              </a:spcAft>
            </a:pPr>
            <a:r>
              <a:rPr lang="de-DE" sz="1600" b="1" spc="50" dirty="0">
                <a:latin typeface="Nunito Sans" pitchFamily="2" charset="0"/>
              </a:rPr>
              <a:t>Annahmen:</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Regelbindungsdauer: </a:t>
            </a:r>
            <a:r>
              <a:rPr lang="de-DE" sz="1400" spc="50" dirty="0">
                <a:solidFill>
                  <a:srgbClr val="FF0000"/>
                </a:solidFill>
                <a:latin typeface="Nunito Sans" pitchFamily="2" charset="0"/>
              </a:rPr>
              <a:t>30 Jahre</a:t>
            </a:r>
          </a:p>
          <a:p>
            <a:pPr marL="285750" indent="-285750">
              <a:spcAft>
                <a:spcPts val="500"/>
              </a:spcAft>
              <a:buFont typeface="Wingdings" panose="05000000000000000000" pitchFamily="2" charset="2"/>
              <a:buChar char="Ø"/>
            </a:pPr>
            <a:r>
              <a:rPr lang="de-DE" sz="1400" spc="50" dirty="0">
                <a:latin typeface="Nunito Sans" pitchFamily="2" charset="0"/>
              </a:rPr>
              <a:t>Maximalabsenkung: </a:t>
            </a:r>
            <a:r>
              <a:rPr lang="de-DE" sz="1400" spc="50" dirty="0">
                <a:solidFill>
                  <a:srgbClr val="FF0000"/>
                </a:solidFill>
                <a:latin typeface="Nunito Sans" pitchFamily="2" charset="0"/>
              </a:rPr>
              <a:t>40 %</a:t>
            </a:r>
          </a:p>
          <a:p>
            <a:pPr marL="285750" indent="-285750">
              <a:spcAft>
                <a:spcPts val="500"/>
              </a:spcAft>
              <a:buFont typeface="Wingdings" panose="05000000000000000000" pitchFamily="2" charset="2"/>
              <a:buChar char="Ø"/>
            </a:pPr>
            <a:r>
              <a:rPr lang="de-DE" sz="1400" spc="50" dirty="0">
                <a:latin typeface="Nunito Sans" pitchFamily="2" charset="0"/>
              </a:rPr>
              <a:t>Grundstückswert / Grundstückskaufpreis: 1.000.000 € (Kein Erbbaurecht!)</a:t>
            </a:r>
          </a:p>
          <a:p>
            <a:pPr marL="285750" indent="-285750">
              <a:spcAft>
                <a:spcPts val="500"/>
              </a:spcAft>
              <a:buFont typeface="Wingdings" panose="05000000000000000000" pitchFamily="2" charset="2"/>
              <a:buChar char="Ø"/>
            </a:pPr>
            <a:r>
              <a:rPr lang="de-DE" sz="1400" spc="50" dirty="0">
                <a:latin typeface="Nunito Sans" pitchFamily="2" charset="0"/>
              </a:rPr>
              <a:t>KfW 55</a:t>
            </a:r>
          </a:p>
          <a:p>
            <a:pPr marL="285750" indent="-285750">
              <a:spcAft>
                <a:spcPts val="500"/>
              </a:spcAft>
              <a:buFont typeface="Wingdings" panose="05000000000000000000" pitchFamily="2" charset="2"/>
              <a:buChar char="Ø"/>
            </a:pPr>
            <a:r>
              <a:rPr lang="de-DE" sz="1400" spc="50" dirty="0">
                <a:latin typeface="Nunito Sans" pitchFamily="2" charset="0"/>
              </a:rPr>
              <a:t>Keine Barrierefreiheit nach DIN 18040-2</a:t>
            </a:r>
          </a:p>
          <a:p>
            <a:pPr marL="285750" indent="-285750">
              <a:spcAft>
                <a:spcPts val="500"/>
              </a:spcAft>
              <a:buFont typeface="Wingdings" panose="05000000000000000000" pitchFamily="2" charset="2"/>
              <a:buChar char="Ø"/>
            </a:pPr>
            <a:r>
              <a:rPr lang="de-DE" sz="1400" spc="50" dirty="0">
                <a:latin typeface="Nunito Sans" pitchFamily="2" charset="0"/>
              </a:rPr>
              <a:t>Gesamtflächen: 1.000 m²</a:t>
            </a:r>
          </a:p>
          <a:p>
            <a:pPr marL="742950" lvl="1" indent="-285750">
              <a:spcAft>
                <a:spcPts val="500"/>
              </a:spcAft>
              <a:buFont typeface="Wingdings" panose="05000000000000000000" pitchFamily="2" charset="2"/>
              <a:buChar char="Ø"/>
            </a:pPr>
            <a:r>
              <a:rPr lang="de-DE" sz="1400" spc="50" dirty="0">
                <a:latin typeface="Nunito Sans" pitchFamily="2" charset="0"/>
              </a:rPr>
              <a:t>Hiervon </a:t>
            </a:r>
            <a:r>
              <a:rPr lang="de-DE" sz="1400" spc="50" dirty="0">
                <a:solidFill>
                  <a:srgbClr val="E0202C"/>
                </a:solidFill>
                <a:latin typeface="Nunito Sans" pitchFamily="2" charset="0"/>
              </a:rPr>
              <a:t>1.000 m² Wohnfläche gefördert</a:t>
            </a:r>
          </a:p>
          <a:p>
            <a:pPr marL="742950" lvl="1" indent="-285750">
              <a:spcAft>
                <a:spcPts val="500"/>
              </a:spcAft>
              <a:buFont typeface="Wingdings" panose="05000000000000000000" pitchFamily="2" charset="2"/>
              <a:buChar char="Ø"/>
            </a:pPr>
            <a:r>
              <a:rPr lang="de-DE" sz="1400" spc="50" dirty="0">
                <a:latin typeface="Nunito Sans" pitchFamily="2" charset="0"/>
              </a:rPr>
              <a:t>Hiervon 0 m² Wohnfläche freifinanziert</a:t>
            </a:r>
          </a:p>
          <a:p>
            <a:pPr marL="742950" lvl="1" indent="-285750">
              <a:spcAft>
                <a:spcPts val="500"/>
              </a:spcAft>
              <a:buFont typeface="Wingdings" panose="05000000000000000000" pitchFamily="2" charset="2"/>
              <a:buChar char="Ø"/>
            </a:pPr>
            <a:r>
              <a:rPr lang="de-DE" sz="1400" spc="50" dirty="0">
                <a:latin typeface="Nunito Sans" pitchFamily="2" charset="0"/>
              </a:rPr>
              <a:t>Hiervon 0 m ² Gewerbefläche</a:t>
            </a:r>
          </a:p>
        </p:txBody>
      </p:sp>
      <p:sp>
        <p:nvSpPr>
          <p:cNvPr id="6" name="Foliennummernplatzhalter 5">
            <a:extLst>
              <a:ext uri="{FF2B5EF4-FFF2-40B4-BE49-F238E27FC236}">
                <a16:creationId xmlns:a16="http://schemas.microsoft.com/office/drawing/2014/main" id="{201B3514-E0BF-F1DE-E8F7-A08019CD77E9}"/>
              </a:ext>
            </a:extLst>
          </p:cNvPr>
          <p:cNvSpPr>
            <a:spLocks noGrp="1"/>
          </p:cNvSpPr>
          <p:nvPr>
            <p:ph type="sldNum" sz="quarter" idx="12"/>
          </p:nvPr>
        </p:nvSpPr>
        <p:spPr/>
        <p:txBody>
          <a:bodyPr/>
          <a:lstStyle/>
          <a:p>
            <a:fld id="{1354209B-1C1D-024D-901F-5C671C233D00}" type="slidenum">
              <a:rPr lang="de-DE" smtClean="0"/>
              <a:t>29</a:t>
            </a:fld>
            <a:endParaRPr lang="de-DE"/>
          </a:p>
        </p:txBody>
      </p:sp>
      <p:sp>
        <p:nvSpPr>
          <p:cNvPr id="2" name="Fußzeilenplatzhalter 3">
            <a:extLst>
              <a:ext uri="{FF2B5EF4-FFF2-40B4-BE49-F238E27FC236}">
                <a16:creationId xmlns:a16="http://schemas.microsoft.com/office/drawing/2014/main" id="{731949C9-14C7-023D-A0F5-96DECAE2F15A}"/>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93472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Mietwohnungsfinanzierung BW - Neubau - </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485328"/>
            <a:ext cx="10369152" cy="3508653"/>
          </a:xfrm>
          <a:prstGeom prst="rect">
            <a:avLst/>
          </a:prstGeom>
          <a:noFill/>
        </p:spPr>
        <p:txBody>
          <a:bodyPr wrap="square" rtlCol="0">
            <a:spAutoFit/>
          </a:bodyPr>
          <a:lstStyle/>
          <a:p>
            <a:pPr marL="285750" indent="-285750">
              <a:spcAft>
                <a:spcPts val="500"/>
              </a:spcAft>
              <a:buFont typeface="Wingdings" panose="05000000000000000000" pitchFamily="2" charset="2"/>
              <a:buChar char="Ø"/>
            </a:pPr>
            <a:r>
              <a:rPr lang="de-DE" sz="1400" b="1" spc="50" dirty="0">
                <a:latin typeface="Nunito Sans" pitchFamily="2" charset="0"/>
              </a:rPr>
              <a:t>Allgemeine Mietwohnraumförderung der L-Bank</a:t>
            </a:r>
          </a:p>
          <a:p>
            <a:pPr marL="285750" indent="-285750">
              <a:spcAft>
                <a:spcPts val="500"/>
              </a:spcAft>
              <a:buFont typeface="Arial" panose="020B0604020202020204" pitchFamily="34" charset="0"/>
              <a:buChar char="•"/>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Antragsteller erhalten </a:t>
            </a:r>
            <a:r>
              <a:rPr lang="de-DE" sz="1400" b="1" spc="50" dirty="0">
                <a:latin typeface="Nunito Sans" pitchFamily="2" charset="0"/>
              </a:rPr>
              <a:t>Subvention </a:t>
            </a:r>
            <a:r>
              <a:rPr lang="de-DE" sz="1400" spc="50" dirty="0">
                <a:latin typeface="Nunito Sans" pitchFamily="2" charset="0"/>
              </a:rPr>
              <a:t>in Form eines </a:t>
            </a:r>
            <a:r>
              <a:rPr lang="de-DE" sz="1400" b="1" spc="50" dirty="0">
                <a:latin typeface="Nunito Sans" pitchFamily="2" charset="0"/>
              </a:rPr>
              <a:t>zinsverbilligten Darlehens </a:t>
            </a:r>
            <a:r>
              <a:rPr lang="de-DE" sz="1400" spc="50" dirty="0">
                <a:latin typeface="Nunito Sans" pitchFamily="2" charset="0"/>
              </a:rPr>
              <a:t>oder einem </a:t>
            </a:r>
            <a:r>
              <a:rPr lang="de-DE" sz="1400" b="1" spc="50" dirty="0">
                <a:latin typeface="Nunito Sans" pitchFamily="2" charset="0"/>
              </a:rPr>
              <a:t>Zuschuss…</a:t>
            </a:r>
          </a:p>
          <a:p>
            <a:pPr marL="285750" indent="-285750">
              <a:spcAft>
                <a:spcPts val="500"/>
              </a:spcAft>
              <a:buFont typeface="Arial" panose="020B0604020202020204" pitchFamily="34" charset="0"/>
              <a:buChar char="•"/>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 und gewähren hierfür über eine </a:t>
            </a:r>
            <a:r>
              <a:rPr lang="de-DE" sz="1400" b="1" spc="50" dirty="0">
                <a:latin typeface="Nunito Sans" pitchFamily="2" charset="0"/>
              </a:rPr>
              <a:t>Bindungsdauer </a:t>
            </a:r>
          </a:p>
          <a:p>
            <a:pPr marL="285750" indent="-285750">
              <a:spcAft>
                <a:spcPts val="500"/>
              </a:spcAft>
              <a:buFont typeface="Wingdings" panose="05000000000000000000" pitchFamily="2" charset="2"/>
              <a:buChar char="Ø"/>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einen </a:t>
            </a:r>
            <a:r>
              <a:rPr lang="de-DE" sz="1400" b="1" spc="50" dirty="0">
                <a:latin typeface="Nunito Sans" pitchFamily="2" charset="0"/>
              </a:rPr>
              <a:t>Förderabschlag </a:t>
            </a:r>
            <a:r>
              <a:rPr lang="de-DE" sz="1400" spc="50" dirty="0">
                <a:latin typeface="Nunito Sans" pitchFamily="2" charset="0"/>
              </a:rPr>
              <a:t>gegenüber der ortsüblichen Vergleichsmiete (jeweils gültiger Freiburger Mietspiegel)</a:t>
            </a:r>
          </a:p>
          <a:p>
            <a:pPr>
              <a:spcAft>
                <a:spcPts val="500"/>
              </a:spcAft>
            </a:pPr>
            <a:endParaRPr lang="de-DE" sz="1600" spc="50" dirty="0"/>
          </a:p>
          <a:p>
            <a:pPr>
              <a:spcAft>
                <a:spcPts val="500"/>
              </a:spcAft>
            </a:pPr>
            <a:endParaRPr lang="de-DE" sz="1600"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8" name="Foliennummernplatzhalter 7">
            <a:extLst>
              <a:ext uri="{FF2B5EF4-FFF2-40B4-BE49-F238E27FC236}">
                <a16:creationId xmlns:a16="http://schemas.microsoft.com/office/drawing/2014/main" id="{ACC47578-C54B-16AD-8CC9-1724F9C5DC3D}"/>
              </a:ext>
            </a:extLst>
          </p:cNvPr>
          <p:cNvSpPr>
            <a:spLocks noGrp="1"/>
          </p:cNvSpPr>
          <p:nvPr>
            <p:ph type="sldNum" sz="quarter" idx="12"/>
          </p:nvPr>
        </p:nvSpPr>
        <p:spPr/>
        <p:txBody>
          <a:bodyPr/>
          <a:lstStyle/>
          <a:p>
            <a:fld id="{1354209B-1C1D-024D-901F-5C671C233D00}" type="slidenum">
              <a:rPr lang="de-DE" smtClean="0"/>
              <a:t>3</a:t>
            </a:fld>
            <a:endParaRPr lang="de-DE"/>
          </a:p>
        </p:txBody>
      </p:sp>
      <p:sp>
        <p:nvSpPr>
          <p:cNvPr id="2" name="Fußzeilenplatzhalter 3">
            <a:extLst>
              <a:ext uri="{FF2B5EF4-FFF2-40B4-BE49-F238E27FC236}">
                <a16:creationId xmlns:a16="http://schemas.microsoft.com/office/drawing/2014/main" id="{F752C71C-E42E-E8E2-090E-103B0085AC92}"/>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951690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II</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875420"/>
          </a:xfrm>
          <a:prstGeom prst="rect">
            <a:avLst/>
          </a:prstGeom>
          <a:noFill/>
        </p:spPr>
        <p:txBody>
          <a:bodyPr wrap="square" rtlCol="0">
            <a:spAutoFit/>
          </a:bodyPr>
          <a:lstStyle/>
          <a:p>
            <a:pPr>
              <a:spcAft>
                <a:spcPts val="500"/>
              </a:spcAft>
            </a:pPr>
            <a:r>
              <a:rPr lang="de-DE" sz="1600" b="1" spc="50" dirty="0">
                <a:latin typeface="Nunito Sans" pitchFamily="2" charset="0"/>
              </a:rPr>
              <a:t>Berücksichtigungsfähige Gesamtkosten pro m²:</a:t>
            </a:r>
          </a:p>
          <a:p>
            <a:pPr>
              <a:spcAft>
                <a:spcPts val="500"/>
              </a:spcAft>
            </a:pPr>
            <a:r>
              <a:rPr lang="de-DE" sz="1400" spc="50" dirty="0">
                <a:latin typeface="Nunito Sans" pitchFamily="2" charset="0"/>
              </a:rPr>
              <a:t>Berücksichtigungsfähige Baukosten (5.250 € / m²) + Berücksichtigungsfähige Grundstückskosten (hier 1.000.000 € / 1.000 m² Gesamtfläche)</a:t>
            </a:r>
          </a:p>
          <a:p>
            <a:pPr>
              <a:spcAft>
                <a:spcPts val="500"/>
              </a:spcAft>
            </a:pPr>
            <a:r>
              <a:rPr lang="de-DE" sz="1400" spc="50" dirty="0">
                <a:latin typeface="Nunito Sans" pitchFamily="2" charset="0"/>
              </a:rPr>
              <a:t>= 5.250 €/m² + 1000 €/m² = 6.250 €/m²</a:t>
            </a:r>
          </a:p>
          <a:p>
            <a:pPr>
              <a:spcAft>
                <a:spcPts val="500"/>
              </a:spcAft>
            </a:pPr>
            <a:endParaRPr lang="de-DE" sz="1600" spc="50" dirty="0">
              <a:latin typeface="Nunito Sans" pitchFamily="2" charset="0"/>
            </a:endParaRPr>
          </a:p>
          <a:p>
            <a:pPr>
              <a:spcAft>
                <a:spcPts val="500"/>
              </a:spcAft>
            </a:pPr>
            <a:r>
              <a:rPr lang="de-DE" sz="1600" b="1" spc="50" dirty="0">
                <a:latin typeface="Nunito Sans" pitchFamily="2" charset="0"/>
              </a:rPr>
              <a:t>Förderfähige Gesamtkosten pro m²:</a:t>
            </a:r>
          </a:p>
          <a:p>
            <a:pPr>
              <a:spcAft>
                <a:spcPts val="500"/>
              </a:spcAft>
            </a:pPr>
            <a:r>
              <a:rPr lang="de-DE" sz="1400" spc="50" dirty="0">
                <a:latin typeface="Nunito Sans" pitchFamily="2" charset="0"/>
              </a:rPr>
              <a:t>Förderfähige Gesamtkosten = 80% x Berücksichtigungsfähige Gesamtkosten = 0,8 x 6.250 €/m² = 5.000 €/m²</a:t>
            </a:r>
          </a:p>
          <a:p>
            <a:pPr>
              <a:spcAft>
                <a:spcPts val="500"/>
              </a:spcAft>
            </a:pPr>
            <a:endParaRPr lang="de-DE" sz="1600" spc="50" dirty="0"/>
          </a:p>
          <a:p>
            <a:pPr>
              <a:spcAft>
                <a:spcPts val="500"/>
              </a:spcAft>
            </a:pPr>
            <a:endParaRPr lang="de-DE" sz="1600" spc="50" dirty="0"/>
          </a:p>
          <a:p>
            <a:pPr>
              <a:spcAft>
                <a:spcPts val="500"/>
              </a:spcAft>
            </a:pPr>
            <a:endParaRPr lang="de-DE" sz="1600" spc="50" dirty="0"/>
          </a:p>
          <a:p>
            <a:pPr>
              <a:spcAft>
                <a:spcPts val="500"/>
              </a:spcAft>
            </a:pPr>
            <a:endParaRPr lang="de-DE" sz="1600" b="1" spc="50" dirty="0"/>
          </a:p>
          <a:p>
            <a:pPr>
              <a:spcAft>
                <a:spcPts val="500"/>
              </a:spcAft>
            </a:pPr>
            <a:endParaRPr lang="de-DE" sz="1600" b="1" spc="50" dirty="0"/>
          </a:p>
          <a:p>
            <a:pPr>
              <a:spcAft>
                <a:spcPts val="500"/>
              </a:spcAft>
            </a:pPr>
            <a:endParaRPr lang="de-DE" sz="1600" spc="50" dirty="0"/>
          </a:p>
        </p:txBody>
      </p:sp>
      <p:sp>
        <p:nvSpPr>
          <p:cNvPr id="6" name="Foliennummernplatzhalter 5">
            <a:extLst>
              <a:ext uri="{FF2B5EF4-FFF2-40B4-BE49-F238E27FC236}">
                <a16:creationId xmlns:a16="http://schemas.microsoft.com/office/drawing/2014/main" id="{317401AD-96DC-FC29-C4CD-8664DB6FAC02}"/>
              </a:ext>
            </a:extLst>
          </p:cNvPr>
          <p:cNvSpPr>
            <a:spLocks noGrp="1"/>
          </p:cNvSpPr>
          <p:nvPr>
            <p:ph type="sldNum" sz="quarter" idx="12"/>
          </p:nvPr>
        </p:nvSpPr>
        <p:spPr/>
        <p:txBody>
          <a:bodyPr/>
          <a:lstStyle/>
          <a:p>
            <a:fld id="{1354209B-1C1D-024D-901F-5C671C233D00}" type="slidenum">
              <a:rPr lang="de-DE" smtClean="0"/>
              <a:t>30</a:t>
            </a:fld>
            <a:endParaRPr lang="de-DE"/>
          </a:p>
        </p:txBody>
      </p:sp>
      <p:sp>
        <p:nvSpPr>
          <p:cNvPr id="2" name="Fußzeilenplatzhalter 3">
            <a:extLst>
              <a:ext uri="{FF2B5EF4-FFF2-40B4-BE49-F238E27FC236}">
                <a16:creationId xmlns:a16="http://schemas.microsoft.com/office/drawing/2014/main" id="{CF3DA93E-91EC-3AD5-269D-BE0AE6092B37}"/>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439308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II</a:t>
            </a:r>
            <a:endParaRPr lang="de-DE" dirty="0">
              <a:latin typeface="Nunito Sans" pitchFamily="2" charset="0"/>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750642"/>
              </a:xfrm>
              <a:prstGeom prst="rect">
                <a:avLst/>
              </a:prstGeom>
              <a:noFill/>
            </p:spPr>
            <p:txBody>
              <a:bodyPr wrap="square" rtlCol="0">
                <a:spAutoFit/>
              </a:bodyPr>
              <a:lstStyle/>
              <a:p>
                <a:pPr>
                  <a:spcAft>
                    <a:spcPts val="500"/>
                  </a:spcAft>
                </a:pPr>
                <a:r>
                  <a:rPr lang="de-DE" sz="1600" b="1" spc="50" dirty="0">
                    <a:latin typeface="Nunito Sans" pitchFamily="2" charset="0"/>
                  </a:rPr>
                  <a:t>Subventionswert pro m²:</a:t>
                </a:r>
              </a:p>
              <a:p>
                <a:pPr>
                  <a:spcAft>
                    <a:spcPts val="500"/>
                  </a:spcAft>
                </a:pPr>
                <a:r>
                  <a:rPr lang="de-DE" sz="1400" spc="50" dirty="0">
                    <a:latin typeface="Nunito Sans" pitchFamily="2" charset="0"/>
                  </a:rPr>
                  <a:t>Die Subvention beläuft sich bezogen auf eine Regelabsenkung der Miete um 33 % gegenüber der OVM sowie einer Regelbindungsdauer von 30 Jahren auf 40 % der förderfähigen Gesamtkosten.</a:t>
                </a:r>
              </a:p>
              <a:p>
                <a:pPr>
                  <a:spcAft>
                    <a:spcPts val="500"/>
                  </a:spcAft>
                </a:pPr>
                <a:endParaRPr lang="de-DE" sz="1400" b="1" spc="50" dirty="0">
                  <a:latin typeface="Nunito Sans" pitchFamily="2" charset="0"/>
                </a:endParaRPr>
              </a:p>
              <a:p>
                <a:pPr>
                  <a:spcAft>
                    <a:spcPts val="500"/>
                  </a:spcAft>
                </a:pPr>
                <a:r>
                  <a:rPr lang="de-DE" sz="1400" spc="50" dirty="0">
                    <a:latin typeface="Nunito Sans" pitchFamily="2" charset="0"/>
                  </a:rPr>
                  <a:t>Entscheidet sich der Antragsteller für einen Abschlag von </a:t>
                </a:r>
                <a:r>
                  <a:rPr lang="de-DE" sz="1400" spc="50" dirty="0">
                    <a:solidFill>
                      <a:srgbClr val="FF0000"/>
                    </a:solidFill>
                    <a:latin typeface="Nunito Sans" pitchFamily="2" charset="0"/>
                  </a:rPr>
                  <a:t>40 % unter OVM</a:t>
                </a:r>
                <a:r>
                  <a:rPr lang="de-DE" sz="1400" spc="50" dirty="0">
                    <a:latin typeface="Nunito Sans" pitchFamily="2" charset="0"/>
                  </a:rPr>
                  <a:t>, erhöht sich der Subventionswert entsprechend proportional:</a:t>
                </a:r>
              </a:p>
              <a:p>
                <a:pPr marL="285750" indent="-285750">
                  <a:spcAft>
                    <a:spcPts val="500"/>
                  </a:spcAft>
                  <a:buFont typeface="Wingdings" panose="05000000000000000000" pitchFamily="2" charset="2"/>
                  <a:buChar char="Ø"/>
                </a:pPr>
                <a:r>
                  <a:rPr lang="de-DE" sz="1400" spc="50" dirty="0">
                    <a:latin typeface="Nunito Sans" pitchFamily="2" charset="0"/>
                  </a:rPr>
                  <a:t>40% x </a:t>
                </a:r>
                <a14:m>
                  <m:oMath xmlns:m="http://schemas.openxmlformats.org/officeDocument/2006/math">
                    <m:f>
                      <m:fPr>
                        <m:ctrlPr>
                          <a:rPr lang="en-US" sz="1400" i="1" spc="50" smtClean="0">
                            <a:latin typeface="Cambria Math" panose="02040503050406030204" pitchFamily="18" charset="0"/>
                          </a:rPr>
                        </m:ctrlPr>
                      </m:fPr>
                      <m:num>
                        <m:r>
                          <a:rPr lang="de-DE" sz="1400" b="0" i="1" spc="50" smtClean="0">
                            <a:latin typeface="Cambria Math" panose="02040503050406030204" pitchFamily="18" charset="0"/>
                          </a:rPr>
                          <m:t>40 %</m:t>
                        </m:r>
                      </m:num>
                      <m:den>
                        <m:r>
                          <a:rPr lang="de-DE" sz="1400" b="0" i="1" spc="50" smtClean="0">
                            <a:latin typeface="Cambria Math" panose="02040503050406030204" pitchFamily="18" charset="0"/>
                          </a:rPr>
                          <m:t>33 %</m:t>
                        </m:r>
                      </m:den>
                    </m:f>
                    <m:r>
                      <a:rPr lang="de-DE" sz="1400" spc="50" dirty="0" smtClean="0">
                        <a:latin typeface="Cambria Math" panose="02040503050406030204" pitchFamily="18" charset="0"/>
                      </a:rPr>
                      <m:t>≈</m:t>
                    </m:r>
                  </m:oMath>
                </a14:m>
                <a:r>
                  <a:rPr lang="de-DE" sz="1400" spc="50" dirty="0">
                    <a:latin typeface="Nunito Sans" pitchFamily="2" charset="0"/>
                  </a:rPr>
                  <a:t> 48,48 % </a:t>
                </a:r>
              </a:p>
              <a:p>
                <a:pPr lvl="1">
                  <a:spcAft>
                    <a:spcPts val="500"/>
                  </a:spcAft>
                </a:pPr>
                <a:r>
                  <a:rPr lang="de-DE" sz="1400" spc="50" dirty="0">
                    <a:latin typeface="Nunito Sans" pitchFamily="2" charset="0"/>
                  </a:rPr>
                  <a:t>     	(Analog für Erhöhung der Bindungsdauer auf 40 Jahre: 40% x </a:t>
                </a:r>
                <a14:m>
                  <m:oMath xmlns:m="http://schemas.openxmlformats.org/officeDocument/2006/math">
                    <m:f>
                      <m:fPr>
                        <m:ctrlPr>
                          <a:rPr lang="en-US" sz="1400" i="1" spc="50">
                            <a:latin typeface="Cambria Math" panose="02040503050406030204" pitchFamily="18" charset="0"/>
                          </a:rPr>
                        </m:ctrlPr>
                      </m:fPr>
                      <m:num>
                        <m:r>
                          <a:rPr lang="de-DE" sz="1400" i="1" spc="50">
                            <a:latin typeface="Cambria Math" panose="02040503050406030204" pitchFamily="18" charset="0"/>
                          </a:rPr>
                          <m:t>40</m:t>
                        </m:r>
                        <m:r>
                          <a:rPr lang="de-DE" sz="1400" b="0" i="1" spc="50" smtClean="0">
                            <a:latin typeface="Cambria Math" panose="02040503050406030204" pitchFamily="18" charset="0"/>
                          </a:rPr>
                          <m:t> </m:t>
                        </m:r>
                        <m:r>
                          <a:rPr lang="de-DE" sz="1400" b="0" i="1" spc="50" smtClean="0">
                            <a:latin typeface="Cambria Math" panose="02040503050406030204" pitchFamily="18" charset="0"/>
                          </a:rPr>
                          <m:t>𝐽𝑎h𝑟𝑒</m:t>
                        </m:r>
                      </m:num>
                      <m:den>
                        <m:r>
                          <a:rPr lang="de-DE" sz="1400" i="1" spc="50">
                            <a:latin typeface="Cambria Math" panose="02040503050406030204" pitchFamily="18" charset="0"/>
                          </a:rPr>
                          <m:t>3</m:t>
                        </m:r>
                        <m:r>
                          <a:rPr lang="de-DE" sz="1400" b="0" i="1" spc="50" smtClean="0">
                            <a:latin typeface="Cambria Math" panose="02040503050406030204" pitchFamily="18" charset="0"/>
                          </a:rPr>
                          <m:t>0 </m:t>
                        </m:r>
                        <m:r>
                          <a:rPr lang="de-DE" sz="1400" b="0" i="1" spc="50" smtClean="0">
                            <a:latin typeface="Cambria Math" panose="02040503050406030204" pitchFamily="18" charset="0"/>
                          </a:rPr>
                          <m:t>𝐽𝑎h𝑟𝑒</m:t>
                        </m:r>
                      </m:den>
                    </m:f>
                    <m:r>
                      <a:rPr lang="de-DE" sz="1400" spc="50" dirty="0">
                        <a:latin typeface="Cambria Math" panose="02040503050406030204" pitchFamily="18" charset="0"/>
                      </a:rPr>
                      <m:t>≈</m:t>
                    </m:r>
                  </m:oMath>
                </a14:m>
                <a:r>
                  <a:rPr lang="de-DE" sz="1400" spc="50" dirty="0">
                    <a:latin typeface="Nunito Sans" pitchFamily="2" charset="0"/>
                  </a:rPr>
                  <a:t> 53,33 %) </a:t>
                </a:r>
              </a:p>
              <a:p>
                <a:pPr marL="285750" indent="-285750">
                  <a:spcAft>
                    <a:spcPts val="500"/>
                  </a:spcAft>
                  <a:buFont typeface="Wingdings" panose="05000000000000000000" pitchFamily="2" charset="2"/>
                  <a:buChar char="Ø"/>
                </a:pPr>
                <a:r>
                  <a:rPr lang="de-DE" sz="1400" spc="50" dirty="0">
                    <a:latin typeface="Nunito Sans" pitchFamily="2" charset="0"/>
                  </a:rPr>
                  <a:t>Subventionswert pro m² = 48,48% x Förderfähige Gesamtkosten = 0,4848 x 5.000 €/m² = 2.424 €/m²</a:t>
                </a:r>
              </a:p>
              <a:p>
                <a:pPr lvl="1">
                  <a:spcAft>
                    <a:spcPts val="500"/>
                  </a:spcAft>
                </a:pPr>
                <a:r>
                  <a:rPr lang="de-DE" sz="1400" spc="50" dirty="0">
                    <a:latin typeface="Nunito Sans" pitchFamily="2" charset="0"/>
                  </a:rPr>
                  <a:t>	</a:t>
                </a:r>
              </a:p>
              <a:p>
                <a:pPr lvl="1">
                  <a:spcAft>
                    <a:spcPts val="500"/>
                  </a:spcAft>
                </a:pPr>
                <a:r>
                  <a:rPr lang="de-DE" sz="1400" spc="50" dirty="0">
                    <a:latin typeface="Nunito Sans" pitchFamily="2" charset="0"/>
                  </a:rPr>
                  <a:t>	Da sich der Antragsteller für einen höheren Förderabschlag entscheidet, erhöht sich der Subventionswert 	pro m² Wohnfläche im Vergleich zum Rechenbeispiel I um 424 €/m² geförderter Wohnfläche</a:t>
                </a:r>
              </a:p>
              <a:p>
                <a:pPr>
                  <a:spcAft>
                    <a:spcPts val="500"/>
                  </a:spcAft>
                </a:pPr>
                <a:endParaRPr lang="de-DE" sz="1600" spc="50" dirty="0"/>
              </a:p>
            </p:txBody>
          </p:sp>
        </mc:Choice>
        <mc:Fallback xmlns="">
          <p:sp>
            <p:nvSpPr>
              <p:cNvPr id="7" name="Textfeld 6">
                <a:extLst>
                  <a:ext uri="{FF2B5EF4-FFF2-40B4-BE49-F238E27FC236}">
                    <a16:creationId xmlns:a16="http://schemas.microsoft.com/office/drawing/2014/main" id="{605ED063-487F-4521-9498-3157A94540B6}"/>
                  </a:ext>
                </a:extLst>
              </p:cNvPr>
              <p:cNvSpPr txBox="1">
                <a:spLocks noRot="1" noChangeAspect="1" noMove="1" noResize="1" noEditPoints="1" noAdjustHandles="1" noChangeArrowheads="1" noChangeShapeType="1" noTextEdit="1"/>
              </p:cNvSpPr>
              <p:nvPr/>
            </p:nvSpPr>
            <p:spPr>
              <a:xfrm>
                <a:off x="911424" y="2281189"/>
                <a:ext cx="10369152" cy="3750642"/>
              </a:xfrm>
              <a:prstGeom prst="rect">
                <a:avLst/>
              </a:prstGeom>
              <a:blipFill>
                <a:blip r:embed="rId2"/>
                <a:stretch>
                  <a:fillRect l="-353" t="-325"/>
                </a:stretch>
              </a:blipFill>
            </p:spPr>
            <p:txBody>
              <a:bodyPr/>
              <a:lstStyle/>
              <a:p>
                <a:r>
                  <a:rPr lang="de-DE">
                    <a:noFill/>
                  </a:rPr>
                  <a:t> </a:t>
                </a:r>
              </a:p>
            </p:txBody>
          </p:sp>
        </mc:Fallback>
      </mc:AlternateContent>
      <p:sp>
        <p:nvSpPr>
          <p:cNvPr id="6" name="Foliennummernplatzhalter 5">
            <a:extLst>
              <a:ext uri="{FF2B5EF4-FFF2-40B4-BE49-F238E27FC236}">
                <a16:creationId xmlns:a16="http://schemas.microsoft.com/office/drawing/2014/main" id="{860A6491-E1B2-02B0-1D81-E676C937B637}"/>
              </a:ext>
            </a:extLst>
          </p:cNvPr>
          <p:cNvSpPr>
            <a:spLocks noGrp="1"/>
          </p:cNvSpPr>
          <p:nvPr>
            <p:ph type="sldNum" sz="quarter" idx="12"/>
          </p:nvPr>
        </p:nvSpPr>
        <p:spPr/>
        <p:txBody>
          <a:bodyPr/>
          <a:lstStyle/>
          <a:p>
            <a:fld id="{1354209B-1C1D-024D-901F-5C671C233D00}" type="slidenum">
              <a:rPr lang="de-DE" smtClean="0"/>
              <a:t>31</a:t>
            </a:fld>
            <a:endParaRPr lang="de-DE"/>
          </a:p>
        </p:txBody>
      </p:sp>
      <p:sp>
        <p:nvSpPr>
          <p:cNvPr id="2" name="Fußzeilenplatzhalter 3">
            <a:extLst>
              <a:ext uri="{FF2B5EF4-FFF2-40B4-BE49-F238E27FC236}">
                <a16:creationId xmlns:a16="http://schemas.microsoft.com/office/drawing/2014/main" id="{E35A41EB-2711-0FBA-24D4-FB52E38334A4}"/>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940015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II</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2944396"/>
          </a:xfrm>
          <a:prstGeom prst="rect">
            <a:avLst/>
          </a:prstGeom>
          <a:noFill/>
        </p:spPr>
        <p:txBody>
          <a:bodyPr wrap="square" rtlCol="0">
            <a:spAutoFit/>
          </a:bodyPr>
          <a:lstStyle/>
          <a:p>
            <a:pPr>
              <a:spcAft>
                <a:spcPts val="500"/>
              </a:spcAft>
            </a:pPr>
            <a:r>
              <a:rPr lang="de-DE" sz="1600" b="1" spc="50" dirty="0">
                <a:latin typeface="Nunito Sans" pitchFamily="2" charset="0"/>
              </a:rPr>
              <a:t>Subventionswert Gesamt:</a:t>
            </a:r>
            <a:endParaRPr lang="de-DE" sz="1600" spc="50" dirty="0">
              <a:latin typeface="Nunito Sans" pitchFamily="2" charset="0"/>
            </a:endParaRPr>
          </a:p>
          <a:p>
            <a:pPr>
              <a:spcAft>
                <a:spcPts val="500"/>
              </a:spcAft>
            </a:pPr>
            <a:r>
              <a:rPr lang="de-DE" sz="1400" spc="50" dirty="0">
                <a:latin typeface="Nunito Sans" pitchFamily="2" charset="0"/>
              </a:rPr>
              <a:t>Subventionswert Gesamt = Subventionswert pro m² x Wohnfläche gefördert = 2.424 €/m² x 1.000m² = 2.424.000€</a:t>
            </a:r>
          </a:p>
          <a:p>
            <a:pPr>
              <a:spcAft>
                <a:spcPts val="500"/>
              </a:spcAft>
            </a:pPr>
            <a:endParaRPr lang="de-DE" sz="1400" spc="50" dirty="0">
              <a:latin typeface="Nunito Sans" pitchFamily="2" charset="0"/>
            </a:endParaRPr>
          </a:p>
          <a:p>
            <a:pPr marL="742950" lvl="1" indent="-285750">
              <a:spcAft>
                <a:spcPts val="500"/>
              </a:spcAft>
              <a:buFont typeface="Wingdings" panose="05000000000000000000" pitchFamily="2" charset="2"/>
              <a:buChar char="Ø"/>
            </a:pPr>
            <a:r>
              <a:rPr lang="de-DE" sz="1400" spc="50" dirty="0">
                <a:latin typeface="Nunito Sans" pitchFamily="2" charset="0"/>
              </a:rPr>
              <a:t>Da sich der Antragsteller für einen maximalen Förderabschlag entscheidet, erhöht sich der gesamte Subventionswert im Vergleich zum Rechenbeispiel I um 424.000 €</a:t>
            </a:r>
          </a:p>
          <a:p>
            <a:pPr>
              <a:spcAft>
                <a:spcPts val="500"/>
              </a:spcAft>
            </a:pPr>
            <a:endParaRPr lang="de-DE" sz="1600" spc="50" dirty="0"/>
          </a:p>
          <a:p>
            <a:pPr>
              <a:spcAft>
                <a:spcPts val="500"/>
              </a:spcAft>
            </a:pPr>
            <a:endParaRPr lang="de-DE" sz="1600" spc="50" dirty="0"/>
          </a:p>
          <a:p>
            <a:pPr>
              <a:spcAft>
                <a:spcPts val="500"/>
              </a:spcAft>
            </a:pPr>
            <a:endParaRPr lang="de-DE" sz="1600" b="1" spc="50" dirty="0"/>
          </a:p>
          <a:p>
            <a:pPr>
              <a:spcAft>
                <a:spcPts val="500"/>
              </a:spcAft>
            </a:pPr>
            <a:endParaRPr lang="de-DE" sz="1600" b="1" spc="50" dirty="0"/>
          </a:p>
          <a:p>
            <a:pPr>
              <a:spcAft>
                <a:spcPts val="500"/>
              </a:spcAft>
            </a:pPr>
            <a:endParaRPr lang="de-DE" sz="1600" spc="50" dirty="0"/>
          </a:p>
        </p:txBody>
      </p:sp>
      <p:sp>
        <p:nvSpPr>
          <p:cNvPr id="6" name="Foliennummernplatzhalter 5">
            <a:extLst>
              <a:ext uri="{FF2B5EF4-FFF2-40B4-BE49-F238E27FC236}">
                <a16:creationId xmlns:a16="http://schemas.microsoft.com/office/drawing/2014/main" id="{C1564A91-3DE7-9559-66F3-04A0A3F31043}"/>
              </a:ext>
            </a:extLst>
          </p:cNvPr>
          <p:cNvSpPr>
            <a:spLocks noGrp="1"/>
          </p:cNvSpPr>
          <p:nvPr>
            <p:ph type="sldNum" sz="quarter" idx="12"/>
          </p:nvPr>
        </p:nvSpPr>
        <p:spPr/>
        <p:txBody>
          <a:bodyPr/>
          <a:lstStyle/>
          <a:p>
            <a:fld id="{1354209B-1C1D-024D-901F-5C671C233D00}" type="slidenum">
              <a:rPr lang="de-DE" smtClean="0"/>
              <a:t>32</a:t>
            </a:fld>
            <a:endParaRPr lang="de-DE"/>
          </a:p>
        </p:txBody>
      </p:sp>
      <p:sp>
        <p:nvSpPr>
          <p:cNvPr id="2" name="Fußzeilenplatzhalter 3">
            <a:extLst>
              <a:ext uri="{FF2B5EF4-FFF2-40B4-BE49-F238E27FC236}">
                <a16:creationId xmlns:a16="http://schemas.microsoft.com/office/drawing/2014/main" id="{27E4F5D0-9E0B-0DCD-F556-C973F8DF8F0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883368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III</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164969"/>
          </a:xfrm>
          <a:prstGeom prst="rect">
            <a:avLst/>
          </a:prstGeom>
          <a:noFill/>
        </p:spPr>
        <p:txBody>
          <a:bodyPr wrap="square" rtlCol="0">
            <a:spAutoFit/>
          </a:bodyPr>
          <a:lstStyle/>
          <a:p>
            <a:pPr>
              <a:spcAft>
                <a:spcPts val="500"/>
              </a:spcAft>
            </a:pPr>
            <a:r>
              <a:rPr lang="de-DE" sz="1600" b="1" spc="50" dirty="0">
                <a:latin typeface="Nunito Sans" pitchFamily="2" charset="0"/>
              </a:rPr>
              <a:t>Annahmen:</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Maximalbindungsdauer: </a:t>
            </a:r>
            <a:r>
              <a:rPr lang="de-DE" sz="1400" spc="50" dirty="0">
                <a:solidFill>
                  <a:srgbClr val="FF0000"/>
                </a:solidFill>
                <a:latin typeface="Nunito Sans" pitchFamily="2" charset="0"/>
              </a:rPr>
              <a:t>40 Jahre</a:t>
            </a:r>
          </a:p>
          <a:p>
            <a:pPr marL="285750" indent="-285750">
              <a:spcAft>
                <a:spcPts val="500"/>
              </a:spcAft>
              <a:buFont typeface="Wingdings" panose="05000000000000000000" pitchFamily="2" charset="2"/>
              <a:buChar char="Ø"/>
            </a:pPr>
            <a:r>
              <a:rPr lang="de-DE" sz="1400" spc="50" dirty="0">
                <a:latin typeface="Nunito Sans" pitchFamily="2" charset="0"/>
              </a:rPr>
              <a:t>Maximalabsenkung: </a:t>
            </a:r>
            <a:r>
              <a:rPr lang="de-DE" sz="1400" spc="50" dirty="0">
                <a:solidFill>
                  <a:srgbClr val="FF0000"/>
                </a:solidFill>
                <a:latin typeface="Nunito Sans" pitchFamily="2" charset="0"/>
              </a:rPr>
              <a:t>40 %</a:t>
            </a:r>
          </a:p>
          <a:p>
            <a:pPr marL="285750" indent="-285750">
              <a:spcAft>
                <a:spcPts val="500"/>
              </a:spcAft>
              <a:buFont typeface="Wingdings" panose="05000000000000000000" pitchFamily="2" charset="2"/>
              <a:buChar char="Ø"/>
            </a:pPr>
            <a:r>
              <a:rPr lang="de-DE" sz="1400" spc="50" dirty="0">
                <a:latin typeface="Nunito Sans" pitchFamily="2" charset="0"/>
              </a:rPr>
              <a:t>Grundstückswert / Grundstückskaufpreis: 1.000.000 € (Kein Erbbaurecht!)</a:t>
            </a:r>
          </a:p>
          <a:p>
            <a:pPr marL="285750" indent="-285750">
              <a:spcAft>
                <a:spcPts val="500"/>
              </a:spcAft>
              <a:buFont typeface="Wingdings" panose="05000000000000000000" pitchFamily="2" charset="2"/>
              <a:buChar char="Ø"/>
            </a:pPr>
            <a:r>
              <a:rPr lang="de-DE" sz="1400" spc="50" dirty="0">
                <a:latin typeface="Nunito Sans" pitchFamily="2" charset="0"/>
              </a:rPr>
              <a:t>KfW 55</a:t>
            </a:r>
          </a:p>
          <a:p>
            <a:pPr marL="285750" indent="-285750">
              <a:spcAft>
                <a:spcPts val="500"/>
              </a:spcAft>
              <a:buFont typeface="Wingdings" panose="05000000000000000000" pitchFamily="2" charset="2"/>
              <a:buChar char="Ø"/>
            </a:pPr>
            <a:r>
              <a:rPr lang="de-DE" sz="1400" spc="50" dirty="0">
                <a:latin typeface="Nunito Sans" pitchFamily="2" charset="0"/>
              </a:rPr>
              <a:t>Keine Barrierefreiheit nach DIN 18040-2</a:t>
            </a:r>
          </a:p>
          <a:p>
            <a:pPr marL="285750" indent="-285750">
              <a:spcAft>
                <a:spcPts val="500"/>
              </a:spcAft>
              <a:buFont typeface="Wingdings" panose="05000000000000000000" pitchFamily="2" charset="2"/>
              <a:buChar char="Ø"/>
            </a:pPr>
            <a:r>
              <a:rPr lang="de-DE" sz="1400" spc="50" dirty="0">
                <a:latin typeface="Nunito Sans" pitchFamily="2" charset="0"/>
              </a:rPr>
              <a:t>Gesamtflächen: 1.000 m²</a:t>
            </a:r>
          </a:p>
          <a:p>
            <a:pPr marL="742950" lvl="1" indent="-285750">
              <a:spcAft>
                <a:spcPts val="500"/>
              </a:spcAft>
              <a:buFont typeface="Wingdings" panose="05000000000000000000" pitchFamily="2" charset="2"/>
              <a:buChar char="Ø"/>
            </a:pPr>
            <a:r>
              <a:rPr lang="de-DE" sz="1400" spc="50" dirty="0">
                <a:latin typeface="Nunito Sans" pitchFamily="2" charset="0"/>
              </a:rPr>
              <a:t>Hiervon </a:t>
            </a:r>
            <a:r>
              <a:rPr lang="de-DE" sz="1400" spc="50" dirty="0">
                <a:solidFill>
                  <a:srgbClr val="FF0000"/>
                </a:solidFill>
                <a:latin typeface="Nunito Sans" pitchFamily="2" charset="0"/>
              </a:rPr>
              <a:t>1.000 m² Wohnfläche gefördert</a:t>
            </a:r>
          </a:p>
          <a:p>
            <a:pPr marL="742950" lvl="1" indent="-285750">
              <a:spcAft>
                <a:spcPts val="500"/>
              </a:spcAft>
              <a:buFont typeface="Wingdings" panose="05000000000000000000" pitchFamily="2" charset="2"/>
              <a:buChar char="Ø"/>
            </a:pPr>
            <a:r>
              <a:rPr lang="de-DE" sz="1400" spc="50" dirty="0">
                <a:latin typeface="Nunito Sans" pitchFamily="2" charset="0"/>
              </a:rPr>
              <a:t>Hiervon 0 m² Wohnfläche freifinanziert</a:t>
            </a:r>
          </a:p>
          <a:p>
            <a:pPr marL="742950" lvl="1" indent="-285750">
              <a:spcAft>
                <a:spcPts val="500"/>
              </a:spcAft>
              <a:buFont typeface="Wingdings" panose="05000000000000000000" pitchFamily="2" charset="2"/>
              <a:buChar char="Ø"/>
            </a:pPr>
            <a:r>
              <a:rPr lang="de-DE" sz="1400" spc="50" dirty="0">
                <a:latin typeface="Nunito Sans" pitchFamily="2" charset="0"/>
              </a:rPr>
              <a:t>Hiervon 0 m ² Gewerbefläche</a:t>
            </a:r>
          </a:p>
        </p:txBody>
      </p:sp>
      <p:sp>
        <p:nvSpPr>
          <p:cNvPr id="6" name="Foliennummernplatzhalter 5">
            <a:extLst>
              <a:ext uri="{FF2B5EF4-FFF2-40B4-BE49-F238E27FC236}">
                <a16:creationId xmlns:a16="http://schemas.microsoft.com/office/drawing/2014/main" id="{BEE7F09E-3A78-D2F8-EB91-1EECC8CDD324}"/>
              </a:ext>
            </a:extLst>
          </p:cNvPr>
          <p:cNvSpPr>
            <a:spLocks noGrp="1"/>
          </p:cNvSpPr>
          <p:nvPr>
            <p:ph type="sldNum" sz="quarter" idx="12"/>
          </p:nvPr>
        </p:nvSpPr>
        <p:spPr/>
        <p:txBody>
          <a:bodyPr/>
          <a:lstStyle/>
          <a:p>
            <a:fld id="{1354209B-1C1D-024D-901F-5C671C233D00}" type="slidenum">
              <a:rPr lang="de-DE" smtClean="0"/>
              <a:t>33</a:t>
            </a:fld>
            <a:endParaRPr lang="de-DE"/>
          </a:p>
        </p:txBody>
      </p:sp>
      <p:sp>
        <p:nvSpPr>
          <p:cNvPr id="2" name="Fußzeilenplatzhalter 3">
            <a:extLst>
              <a:ext uri="{FF2B5EF4-FFF2-40B4-BE49-F238E27FC236}">
                <a16:creationId xmlns:a16="http://schemas.microsoft.com/office/drawing/2014/main" id="{F8B71A2C-D0E2-93BA-3D36-DEF60EBFBC7E}"/>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64414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III</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565079"/>
          </a:xfrm>
          <a:prstGeom prst="rect">
            <a:avLst/>
          </a:prstGeom>
          <a:noFill/>
        </p:spPr>
        <p:txBody>
          <a:bodyPr wrap="square" rtlCol="0">
            <a:spAutoFit/>
          </a:bodyPr>
          <a:lstStyle/>
          <a:p>
            <a:pPr>
              <a:spcAft>
                <a:spcPts val="500"/>
              </a:spcAft>
            </a:pPr>
            <a:r>
              <a:rPr lang="de-DE" sz="1600" b="1" spc="50" dirty="0">
                <a:latin typeface="Nunito Sans" pitchFamily="2" charset="0"/>
              </a:rPr>
              <a:t>Berücksichtigungsfähige Gesamtkosten pro m²:</a:t>
            </a:r>
          </a:p>
          <a:p>
            <a:pPr>
              <a:spcAft>
                <a:spcPts val="500"/>
              </a:spcAft>
            </a:pPr>
            <a:r>
              <a:rPr lang="de-DE" sz="1400" spc="50" dirty="0">
                <a:latin typeface="Nunito Sans" pitchFamily="2" charset="0"/>
              </a:rPr>
              <a:t>Berücksichtigungsfähige Baukosten (5.250 € / m²) + Berücksichtigungsfähige Grundstückskosten (hier 1.000.000 € / 1.000 m² Gesamtfläche)</a:t>
            </a:r>
          </a:p>
          <a:p>
            <a:pPr>
              <a:spcAft>
                <a:spcPts val="500"/>
              </a:spcAft>
            </a:pPr>
            <a:r>
              <a:rPr lang="de-DE" sz="1400" spc="50" dirty="0">
                <a:latin typeface="Nunito Sans" pitchFamily="2" charset="0"/>
              </a:rPr>
              <a:t>= 5.250 €/m² + 1000 €/m² = 6.250 €/m²</a:t>
            </a:r>
          </a:p>
          <a:p>
            <a:pPr>
              <a:spcAft>
                <a:spcPts val="500"/>
              </a:spcAft>
            </a:pPr>
            <a:endParaRPr lang="de-DE" sz="1600" spc="50" dirty="0">
              <a:latin typeface="Nunito Sans" pitchFamily="2" charset="0"/>
            </a:endParaRPr>
          </a:p>
          <a:p>
            <a:pPr>
              <a:spcAft>
                <a:spcPts val="500"/>
              </a:spcAft>
            </a:pPr>
            <a:r>
              <a:rPr lang="de-DE" sz="1600" b="1" spc="50" dirty="0">
                <a:latin typeface="Nunito Sans" pitchFamily="2" charset="0"/>
              </a:rPr>
              <a:t>Förderfähige Gesamtkosten pro m²:</a:t>
            </a:r>
          </a:p>
          <a:p>
            <a:pPr>
              <a:spcAft>
                <a:spcPts val="500"/>
              </a:spcAft>
            </a:pPr>
            <a:r>
              <a:rPr lang="de-DE" sz="1400" spc="50" dirty="0">
                <a:latin typeface="Nunito Sans" pitchFamily="2" charset="0"/>
              </a:rPr>
              <a:t>Förderfähige Gesamtkosten = 80% x Berücksichtigungsfähige Gesamtkosten = 0,8 x 6.250 €/m² = 5.000 €/m²</a:t>
            </a:r>
          </a:p>
          <a:p>
            <a:pPr>
              <a:spcAft>
                <a:spcPts val="500"/>
              </a:spcAft>
            </a:pPr>
            <a:endParaRPr lang="de-DE" sz="1600" spc="50" dirty="0"/>
          </a:p>
          <a:p>
            <a:pPr>
              <a:spcAft>
                <a:spcPts val="500"/>
              </a:spcAft>
            </a:pPr>
            <a:endParaRPr lang="de-DE" sz="1600" spc="50" dirty="0"/>
          </a:p>
          <a:p>
            <a:pPr>
              <a:spcAft>
                <a:spcPts val="500"/>
              </a:spcAft>
            </a:pPr>
            <a:endParaRPr lang="de-DE" sz="1600" b="1" spc="50" dirty="0"/>
          </a:p>
          <a:p>
            <a:pPr>
              <a:spcAft>
                <a:spcPts val="500"/>
              </a:spcAft>
            </a:pPr>
            <a:endParaRPr lang="de-DE" sz="1600" b="1" spc="50" dirty="0"/>
          </a:p>
          <a:p>
            <a:pPr>
              <a:spcAft>
                <a:spcPts val="500"/>
              </a:spcAft>
            </a:pPr>
            <a:endParaRPr lang="de-DE" sz="1600" spc="50" dirty="0"/>
          </a:p>
        </p:txBody>
      </p:sp>
      <p:sp>
        <p:nvSpPr>
          <p:cNvPr id="6" name="Foliennummernplatzhalter 5">
            <a:extLst>
              <a:ext uri="{FF2B5EF4-FFF2-40B4-BE49-F238E27FC236}">
                <a16:creationId xmlns:a16="http://schemas.microsoft.com/office/drawing/2014/main" id="{233E41F2-E700-B7D1-31DA-9F83FDADB900}"/>
              </a:ext>
            </a:extLst>
          </p:cNvPr>
          <p:cNvSpPr>
            <a:spLocks noGrp="1"/>
          </p:cNvSpPr>
          <p:nvPr>
            <p:ph type="sldNum" sz="quarter" idx="12"/>
          </p:nvPr>
        </p:nvSpPr>
        <p:spPr/>
        <p:txBody>
          <a:bodyPr/>
          <a:lstStyle/>
          <a:p>
            <a:fld id="{1354209B-1C1D-024D-901F-5C671C233D00}" type="slidenum">
              <a:rPr lang="de-DE" smtClean="0"/>
              <a:t>34</a:t>
            </a:fld>
            <a:endParaRPr lang="de-DE"/>
          </a:p>
        </p:txBody>
      </p:sp>
      <p:sp>
        <p:nvSpPr>
          <p:cNvPr id="2" name="Fußzeilenplatzhalter 3">
            <a:extLst>
              <a:ext uri="{FF2B5EF4-FFF2-40B4-BE49-F238E27FC236}">
                <a16:creationId xmlns:a16="http://schemas.microsoft.com/office/drawing/2014/main" id="{C70DCAD4-71CA-34A3-2F38-84A192074D50}"/>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822917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III</a:t>
            </a:r>
            <a:endParaRPr lang="de-DE" dirty="0">
              <a:latin typeface="Nunito Sans" pitchFamily="2" charset="0"/>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865225"/>
              </a:xfrm>
              <a:prstGeom prst="rect">
                <a:avLst/>
              </a:prstGeom>
              <a:noFill/>
            </p:spPr>
            <p:txBody>
              <a:bodyPr wrap="square" rtlCol="0">
                <a:spAutoFit/>
              </a:bodyPr>
              <a:lstStyle/>
              <a:p>
                <a:pPr>
                  <a:spcAft>
                    <a:spcPts val="500"/>
                  </a:spcAft>
                </a:pPr>
                <a:r>
                  <a:rPr lang="de-DE" sz="1600" b="1" spc="50" dirty="0">
                    <a:latin typeface="Nunito Sans" pitchFamily="2" charset="0"/>
                  </a:rPr>
                  <a:t>Subventionswert pro m²:</a:t>
                </a:r>
              </a:p>
              <a:p>
                <a:pPr>
                  <a:spcAft>
                    <a:spcPts val="500"/>
                  </a:spcAft>
                </a:pPr>
                <a:r>
                  <a:rPr lang="de-DE" sz="1400" spc="50" dirty="0">
                    <a:latin typeface="Nunito Sans" pitchFamily="2" charset="0"/>
                  </a:rPr>
                  <a:t>Die Subvention beläuft sich bezogen auf eine Regelabsenkung der Miete um 33 % gegenüber der OVM sowie einer Regelbindungsdauer von 30 Jahren auf 40 % der förderfähigen Gesamtkosten.</a:t>
                </a:r>
              </a:p>
              <a:p>
                <a:pPr>
                  <a:spcAft>
                    <a:spcPts val="500"/>
                  </a:spcAft>
                </a:pPr>
                <a:endParaRPr lang="de-DE" sz="1400" b="1" spc="50" dirty="0">
                  <a:latin typeface="Nunito Sans" pitchFamily="2" charset="0"/>
                </a:endParaRPr>
              </a:p>
              <a:p>
                <a:pPr>
                  <a:spcAft>
                    <a:spcPts val="500"/>
                  </a:spcAft>
                </a:pPr>
                <a:r>
                  <a:rPr lang="de-DE" sz="1400" spc="50" dirty="0">
                    <a:latin typeface="Nunito Sans" pitchFamily="2" charset="0"/>
                  </a:rPr>
                  <a:t>Entscheidet sich der Antragsteller für neben einer erhöhten </a:t>
                </a:r>
                <a:r>
                  <a:rPr lang="de-DE" sz="1400" b="1" spc="50" dirty="0">
                    <a:solidFill>
                      <a:srgbClr val="FF0000"/>
                    </a:solidFill>
                    <a:latin typeface="Nunito Sans" pitchFamily="2" charset="0"/>
                  </a:rPr>
                  <a:t>Bindungsdauer von 40 Jahren </a:t>
                </a:r>
                <a:r>
                  <a:rPr lang="de-DE" sz="1400" spc="50" dirty="0">
                    <a:latin typeface="Nunito Sans" pitchFamily="2" charset="0"/>
                  </a:rPr>
                  <a:t>zusätzlich zu einem erhöhten </a:t>
                </a:r>
                <a:r>
                  <a:rPr lang="de-DE" sz="1400" b="1" spc="50" dirty="0">
                    <a:solidFill>
                      <a:srgbClr val="FF0000"/>
                    </a:solidFill>
                    <a:latin typeface="Nunito Sans" pitchFamily="2" charset="0"/>
                  </a:rPr>
                  <a:t>Förderabschlag (- 40%)</a:t>
                </a:r>
                <a:r>
                  <a:rPr lang="de-DE" sz="1400" spc="50" dirty="0">
                    <a:latin typeface="Nunito Sans" pitchFamily="2" charset="0"/>
                  </a:rPr>
                  <a:t>, erhöht sich der Subventionswert nochmals proportional:</a:t>
                </a:r>
              </a:p>
              <a:p>
                <a:pPr marL="285750" indent="-285750">
                  <a:spcAft>
                    <a:spcPts val="500"/>
                  </a:spcAft>
                  <a:buFont typeface="Wingdings" panose="05000000000000000000" pitchFamily="2" charset="2"/>
                  <a:buChar char="Ø"/>
                </a:pPr>
                <a:r>
                  <a:rPr lang="de-DE" sz="1400" spc="50" dirty="0">
                    <a:latin typeface="Nunito Sans" pitchFamily="2" charset="0"/>
                  </a:rPr>
                  <a:t>40% x </a:t>
                </a:r>
                <a14:m>
                  <m:oMath xmlns:m="http://schemas.openxmlformats.org/officeDocument/2006/math">
                    <m:f>
                      <m:fPr>
                        <m:ctrlPr>
                          <a:rPr lang="en-US" sz="1400" i="1" spc="50" smtClean="0">
                            <a:latin typeface="Cambria Math" panose="02040503050406030204" pitchFamily="18" charset="0"/>
                          </a:rPr>
                        </m:ctrlPr>
                      </m:fPr>
                      <m:num>
                        <m:r>
                          <a:rPr lang="de-DE" sz="1400" b="0" i="1" spc="50" smtClean="0">
                            <a:latin typeface="Cambria Math" panose="02040503050406030204" pitchFamily="18" charset="0"/>
                          </a:rPr>
                          <m:t>40 </m:t>
                        </m:r>
                        <m:r>
                          <a:rPr lang="de-DE" sz="1400" b="0" i="1" spc="50" smtClean="0">
                            <a:latin typeface="Cambria Math" panose="02040503050406030204" pitchFamily="18" charset="0"/>
                          </a:rPr>
                          <m:t>𝐽𝑎h𝑟𝑒</m:t>
                        </m:r>
                      </m:num>
                      <m:den>
                        <m:r>
                          <a:rPr lang="de-DE" sz="1400" b="0" i="1" spc="50" smtClean="0">
                            <a:latin typeface="Cambria Math" panose="02040503050406030204" pitchFamily="18" charset="0"/>
                          </a:rPr>
                          <m:t>30 </m:t>
                        </m:r>
                        <m:r>
                          <a:rPr lang="de-DE" sz="1400" b="0" i="1" spc="50" smtClean="0">
                            <a:latin typeface="Cambria Math" panose="02040503050406030204" pitchFamily="18" charset="0"/>
                          </a:rPr>
                          <m:t>𝐽𝑎h𝑟𝑒</m:t>
                        </m:r>
                      </m:den>
                    </m:f>
                    <m:r>
                      <m:rPr>
                        <m:sty m:val="p"/>
                      </m:rPr>
                      <a:rPr lang="de-DE" sz="1400" b="0" i="0" spc="50" smtClean="0">
                        <a:latin typeface="Cambria Math" panose="02040503050406030204" pitchFamily="18" charset="0"/>
                      </a:rPr>
                      <m:t>x</m:t>
                    </m:r>
                    <m:f>
                      <m:fPr>
                        <m:ctrlPr>
                          <a:rPr lang="en-US" sz="1400" i="1" spc="50">
                            <a:latin typeface="Cambria Math" panose="02040503050406030204" pitchFamily="18" charset="0"/>
                          </a:rPr>
                        </m:ctrlPr>
                      </m:fPr>
                      <m:num>
                        <m:r>
                          <a:rPr lang="de-DE" sz="1400" i="1" spc="50">
                            <a:latin typeface="Cambria Math" panose="02040503050406030204" pitchFamily="18" charset="0"/>
                          </a:rPr>
                          <m:t>40 </m:t>
                        </m:r>
                        <m:r>
                          <a:rPr lang="de-DE" sz="1400" b="0" i="1" spc="50" smtClean="0">
                            <a:latin typeface="Cambria Math" panose="02040503050406030204" pitchFamily="18" charset="0"/>
                          </a:rPr>
                          <m:t>%</m:t>
                        </m:r>
                      </m:num>
                      <m:den>
                        <m:r>
                          <a:rPr lang="de-DE" sz="1400" i="1" spc="50">
                            <a:latin typeface="Cambria Math" panose="02040503050406030204" pitchFamily="18" charset="0"/>
                          </a:rPr>
                          <m:t>3</m:t>
                        </m:r>
                        <m:r>
                          <a:rPr lang="de-DE" sz="1400" b="0" i="1" spc="50" smtClean="0">
                            <a:latin typeface="Cambria Math" panose="02040503050406030204" pitchFamily="18" charset="0"/>
                          </a:rPr>
                          <m:t>3</m:t>
                        </m:r>
                        <m:r>
                          <a:rPr lang="de-DE" sz="1400" i="1" spc="50">
                            <a:latin typeface="Cambria Math" panose="02040503050406030204" pitchFamily="18" charset="0"/>
                          </a:rPr>
                          <m:t> </m:t>
                        </m:r>
                        <m:r>
                          <a:rPr lang="de-DE" sz="1400" b="0" i="1" spc="50" smtClean="0">
                            <a:latin typeface="Cambria Math" panose="02040503050406030204" pitchFamily="18" charset="0"/>
                          </a:rPr>
                          <m:t>%</m:t>
                        </m:r>
                      </m:den>
                    </m:f>
                    <m:r>
                      <a:rPr lang="de-DE" sz="1400" spc="50" dirty="0" smtClean="0">
                        <a:latin typeface="Cambria Math" panose="02040503050406030204" pitchFamily="18" charset="0"/>
                      </a:rPr>
                      <m:t>≈</m:t>
                    </m:r>
                  </m:oMath>
                </a14:m>
                <a:r>
                  <a:rPr lang="de-DE" sz="1400" spc="50" dirty="0">
                    <a:latin typeface="Nunito Sans" pitchFamily="2" charset="0"/>
                  </a:rPr>
                  <a:t> 64,65% </a:t>
                </a:r>
              </a:p>
              <a:p>
                <a:pPr>
                  <a:spcAft>
                    <a:spcPts val="500"/>
                  </a:spcAft>
                </a:pPr>
                <a:endParaRPr lang="de-DE" sz="1400"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Subventionswert pro m² = 64,65% x Förderfähige Gesamtkosten = 0,6465 x 5.000 €/m² = 3.232,5 €/m²</a:t>
                </a:r>
              </a:p>
              <a:p>
                <a:pPr lvl="1">
                  <a:spcAft>
                    <a:spcPts val="500"/>
                  </a:spcAft>
                </a:pPr>
                <a:r>
                  <a:rPr lang="de-DE" sz="1400" spc="50" dirty="0">
                    <a:latin typeface="Nunito Sans" pitchFamily="2" charset="0"/>
                  </a:rPr>
                  <a:t>	</a:t>
                </a:r>
              </a:p>
              <a:p>
                <a:pPr lvl="1">
                  <a:spcAft>
                    <a:spcPts val="500"/>
                  </a:spcAft>
                </a:pPr>
                <a:r>
                  <a:rPr lang="de-DE" sz="1400" spc="50" dirty="0">
                    <a:latin typeface="Nunito Sans" pitchFamily="2" charset="0"/>
                  </a:rPr>
                  <a:t>	Da sich der Antragsteller neben einer längeren Bindungsdauer zusätzlich für einen höheren Förderabschlag 	entscheidet, erhöht sich der Subventionswert pro m² Wohnfläche im Vergleich zum Rechenbeispiel I sogar 	um </a:t>
                </a:r>
                <a14:m>
                  <m:oMath xmlns:m="http://schemas.openxmlformats.org/officeDocument/2006/math">
                    <m:r>
                      <a:rPr lang="de-DE" sz="1400" spc="50" dirty="0" smtClean="0">
                        <a:latin typeface="Cambria Math" panose="02040503050406030204" pitchFamily="18" charset="0"/>
                      </a:rPr>
                      <m:t>≈</m:t>
                    </m:r>
                  </m:oMath>
                </a14:m>
                <a:r>
                  <a:rPr lang="de-DE" sz="1400" spc="50" dirty="0">
                    <a:latin typeface="Nunito Sans" pitchFamily="2" charset="0"/>
                  </a:rPr>
                  <a:t> 1.232,50 €/m² geförderter Wohnfläche!</a:t>
                </a:r>
              </a:p>
              <a:p>
                <a:pPr>
                  <a:spcAft>
                    <a:spcPts val="500"/>
                  </a:spcAft>
                </a:pPr>
                <a:endParaRPr lang="de-DE" sz="1600" spc="50" dirty="0"/>
              </a:p>
            </p:txBody>
          </p:sp>
        </mc:Choice>
        <mc:Fallback xmlns="">
          <p:sp>
            <p:nvSpPr>
              <p:cNvPr id="7" name="Textfeld 6">
                <a:extLst>
                  <a:ext uri="{FF2B5EF4-FFF2-40B4-BE49-F238E27FC236}">
                    <a16:creationId xmlns:a16="http://schemas.microsoft.com/office/drawing/2014/main" id="{605ED063-487F-4521-9498-3157A94540B6}"/>
                  </a:ext>
                </a:extLst>
              </p:cNvPr>
              <p:cNvSpPr txBox="1">
                <a:spLocks noRot="1" noChangeAspect="1" noMove="1" noResize="1" noEditPoints="1" noAdjustHandles="1" noChangeArrowheads="1" noChangeShapeType="1" noTextEdit="1"/>
              </p:cNvSpPr>
              <p:nvPr/>
            </p:nvSpPr>
            <p:spPr>
              <a:xfrm>
                <a:off x="911424" y="2281189"/>
                <a:ext cx="10369152" cy="3865225"/>
              </a:xfrm>
              <a:prstGeom prst="rect">
                <a:avLst/>
              </a:prstGeom>
              <a:blipFill>
                <a:blip r:embed="rId2"/>
                <a:stretch>
                  <a:fillRect l="-353" t="-315" r="-294"/>
                </a:stretch>
              </a:blipFill>
            </p:spPr>
            <p:txBody>
              <a:bodyPr/>
              <a:lstStyle/>
              <a:p>
                <a:r>
                  <a:rPr lang="de-DE">
                    <a:noFill/>
                  </a:rPr>
                  <a:t> </a:t>
                </a:r>
              </a:p>
            </p:txBody>
          </p:sp>
        </mc:Fallback>
      </mc:AlternateContent>
      <p:sp>
        <p:nvSpPr>
          <p:cNvPr id="6" name="Foliennummernplatzhalter 5">
            <a:extLst>
              <a:ext uri="{FF2B5EF4-FFF2-40B4-BE49-F238E27FC236}">
                <a16:creationId xmlns:a16="http://schemas.microsoft.com/office/drawing/2014/main" id="{8AE1D6A9-3A7D-25D7-AE18-47BBEA249425}"/>
              </a:ext>
            </a:extLst>
          </p:cNvPr>
          <p:cNvSpPr>
            <a:spLocks noGrp="1"/>
          </p:cNvSpPr>
          <p:nvPr>
            <p:ph type="sldNum" sz="quarter" idx="12"/>
          </p:nvPr>
        </p:nvSpPr>
        <p:spPr/>
        <p:txBody>
          <a:bodyPr/>
          <a:lstStyle/>
          <a:p>
            <a:fld id="{1354209B-1C1D-024D-901F-5C671C233D00}" type="slidenum">
              <a:rPr lang="de-DE" smtClean="0"/>
              <a:t>35</a:t>
            </a:fld>
            <a:endParaRPr lang="de-DE"/>
          </a:p>
        </p:txBody>
      </p:sp>
      <p:sp>
        <p:nvSpPr>
          <p:cNvPr id="2" name="Fußzeilenplatzhalter 3">
            <a:extLst>
              <a:ext uri="{FF2B5EF4-FFF2-40B4-BE49-F238E27FC236}">
                <a16:creationId xmlns:a16="http://schemas.microsoft.com/office/drawing/2014/main" id="{83DD1D4D-92F2-D1AD-FDB5-5AFF2BB39C75}"/>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793849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III</a:t>
            </a:r>
            <a:endParaRPr lang="de-DE" dirty="0">
              <a:latin typeface="Nunito Sans" pitchFamily="2" charset="0"/>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2569934"/>
              </a:xfrm>
              <a:prstGeom prst="rect">
                <a:avLst/>
              </a:prstGeom>
              <a:noFill/>
            </p:spPr>
            <p:txBody>
              <a:bodyPr wrap="square" rtlCol="0">
                <a:spAutoFit/>
              </a:bodyPr>
              <a:lstStyle/>
              <a:p>
                <a:pPr>
                  <a:spcAft>
                    <a:spcPts val="500"/>
                  </a:spcAft>
                </a:pPr>
                <a:r>
                  <a:rPr lang="de-DE" sz="1600" b="1" spc="50" dirty="0">
                    <a:latin typeface="Nunito Sans" pitchFamily="2" charset="0"/>
                  </a:rPr>
                  <a:t>Subventionswert Gesamt:</a:t>
                </a:r>
              </a:p>
              <a:p>
                <a:pPr>
                  <a:spcAft>
                    <a:spcPts val="500"/>
                  </a:spcAft>
                </a:pPr>
                <a:endParaRPr lang="de-DE" sz="1600" spc="50" dirty="0">
                  <a:latin typeface="Nunito Sans" pitchFamily="2" charset="0"/>
                </a:endParaRPr>
              </a:p>
              <a:p>
                <a:pPr>
                  <a:spcAft>
                    <a:spcPts val="500"/>
                  </a:spcAft>
                </a:pPr>
                <a:r>
                  <a:rPr lang="de-DE" sz="1400" spc="50" dirty="0">
                    <a:latin typeface="Nunito Sans" pitchFamily="2" charset="0"/>
                  </a:rPr>
                  <a:t>Subventionswert Gesamt = Subventionswert pro m² x Wohnfläche gefördert = 3.232,5€/m² x 1.000m² = 3.232.500€</a:t>
                </a:r>
              </a:p>
              <a:p>
                <a:pPr marL="742950" lvl="1" indent="-285750">
                  <a:spcAft>
                    <a:spcPts val="500"/>
                  </a:spcAft>
                  <a:buFont typeface="Wingdings" panose="05000000000000000000" pitchFamily="2" charset="2"/>
                  <a:buChar char="Ø"/>
                </a:pPr>
                <a:r>
                  <a:rPr lang="de-DE" sz="1400" spc="50" dirty="0">
                    <a:latin typeface="Nunito Sans" pitchFamily="2" charset="0"/>
                  </a:rPr>
                  <a:t>Da sich der Antragsteller neben einer maximalen Bindungsdauer zusätzlich für einen maximalen Förderabschlag entscheidet, erhöht sich der gesamte Subventionswert im Vergleich zum Rechenbeispiel I um </a:t>
                </a:r>
                <a14:m>
                  <m:oMath xmlns:m="http://schemas.openxmlformats.org/officeDocument/2006/math">
                    <m:r>
                      <a:rPr lang="de-DE" sz="1400" spc="50" dirty="0" smtClean="0">
                        <a:latin typeface="Cambria Math" panose="02040503050406030204" pitchFamily="18" charset="0"/>
                      </a:rPr>
                      <m:t>≈</m:t>
                    </m:r>
                  </m:oMath>
                </a14:m>
                <a:r>
                  <a:rPr lang="de-DE" sz="1400" spc="50" dirty="0">
                    <a:latin typeface="Nunito Sans" pitchFamily="2" charset="0"/>
                  </a:rPr>
                  <a:t> 1.232.500 €</a:t>
                </a:r>
              </a:p>
              <a:p>
                <a:pPr>
                  <a:spcAft>
                    <a:spcPts val="500"/>
                  </a:spcAft>
                </a:pPr>
                <a:endParaRPr lang="de-DE" sz="1600" b="1" spc="50" dirty="0"/>
              </a:p>
              <a:p>
                <a:pPr>
                  <a:spcAft>
                    <a:spcPts val="500"/>
                  </a:spcAft>
                </a:pPr>
                <a:endParaRPr lang="de-DE" sz="1600" b="1" spc="50" dirty="0"/>
              </a:p>
              <a:p>
                <a:pPr>
                  <a:spcAft>
                    <a:spcPts val="500"/>
                  </a:spcAft>
                </a:pPr>
                <a:endParaRPr lang="de-DE" sz="1600" spc="50" dirty="0"/>
              </a:p>
            </p:txBody>
          </p:sp>
        </mc:Choice>
        <mc:Fallback xmlns="">
          <p:sp>
            <p:nvSpPr>
              <p:cNvPr id="7" name="Textfeld 6">
                <a:extLst>
                  <a:ext uri="{FF2B5EF4-FFF2-40B4-BE49-F238E27FC236}">
                    <a16:creationId xmlns:a16="http://schemas.microsoft.com/office/drawing/2014/main" id="{605ED063-487F-4521-9498-3157A94540B6}"/>
                  </a:ext>
                </a:extLst>
              </p:cNvPr>
              <p:cNvSpPr txBox="1">
                <a:spLocks noRot="1" noChangeAspect="1" noMove="1" noResize="1" noEditPoints="1" noAdjustHandles="1" noChangeArrowheads="1" noChangeShapeType="1" noTextEdit="1"/>
              </p:cNvSpPr>
              <p:nvPr/>
            </p:nvSpPr>
            <p:spPr>
              <a:xfrm>
                <a:off x="911424" y="2281189"/>
                <a:ext cx="10369152" cy="2569934"/>
              </a:xfrm>
              <a:prstGeom prst="rect">
                <a:avLst/>
              </a:prstGeom>
              <a:blipFill>
                <a:blip r:embed="rId2"/>
                <a:stretch>
                  <a:fillRect l="-353" t="-474"/>
                </a:stretch>
              </a:blipFill>
            </p:spPr>
            <p:txBody>
              <a:bodyPr/>
              <a:lstStyle/>
              <a:p>
                <a:r>
                  <a:rPr lang="de-DE">
                    <a:noFill/>
                  </a:rPr>
                  <a:t> </a:t>
                </a:r>
              </a:p>
            </p:txBody>
          </p:sp>
        </mc:Fallback>
      </mc:AlternateContent>
      <p:sp>
        <p:nvSpPr>
          <p:cNvPr id="4" name="Pfeil: nach rechts 3">
            <a:extLst>
              <a:ext uri="{FF2B5EF4-FFF2-40B4-BE49-F238E27FC236}">
                <a16:creationId xmlns:a16="http://schemas.microsoft.com/office/drawing/2014/main" id="{3A9481D1-651F-ED4E-D4D9-41368F06004E}"/>
              </a:ext>
            </a:extLst>
          </p:cNvPr>
          <p:cNvSpPr/>
          <p:nvPr/>
        </p:nvSpPr>
        <p:spPr>
          <a:xfrm>
            <a:off x="1061049" y="4471935"/>
            <a:ext cx="1664898" cy="56071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A07D5857-C637-D609-B211-C86F833A5C33}"/>
              </a:ext>
            </a:extLst>
          </p:cNvPr>
          <p:cNvSpPr txBox="1"/>
          <p:nvPr/>
        </p:nvSpPr>
        <p:spPr>
          <a:xfrm>
            <a:off x="2875572" y="4490683"/>
            <a:ext cx="8174866" cy="523220"/>
          </a:xfrm>
          <a:prstGeom prst="rect">
            <a:avLst/>
          </a:prstGeom>
          <a:noFill/>
        </p:spPr>
        <p:txBody>
          <a:bodyPr wrap="square" rtlCol="0">
            <a:spAutoFit/>
          </a:bodyPr>
          <a:lstStyle/>
          <a:p>
            <a:r>
              <a:rPr lang="de-DE" sz="1400" dirty="0">
                <a:latin typeface="Nunito Sans" pitchFamily="2" charset="0"/>
              </a:rPr>
              <a:t>Förderabschlag von 40%, eine Bindungsdauer von 40 Jahren und 100% geförderter Wohnungsbau führen zu einem maximalen Subventionswert</a:t>
            </a:r>
          </a:p>
        </p:txBody>
      </p:sp>
      <p:sp>
        <p:nvSpPr>
          <p:cNvPr id="9" name="Foliennummernplatzhalter 8">
            <a:extLst>
              <a:ext uri="{FF2B5EF4-FFF2-40B4-BE49-F238E27FC236}">
                <a16:creationId xmlns:a16="http://schemas.microsoft.com/office/drawing/2014/main" id="{94D19740-C2A7-BFD4-9344-AA5F8C6F4450}"/>
              </a:ext>
            </a:extLst>
          </p:cNvPr>
          <p:cNvSpPr>
            <a:spLocks noGrp="1"/>
          </p:cNvSpPr>
          <p:nvPr>
            <p:ph type="sldNum" sz="quarter" idx="12"/>
          </p:nvPr>
        </p:nvSpPr>
        <p:spPr/>
        <p:txBody>
          <a:bodyPr/>
          <a:lstStyle/>
          <a:p>
            <a:fld id="{1354209B-1C1D-024D-901F-5C671C233D00}" type="slidenum">
              <a:rPr lang="de-DE" smtClean="0"/>
              <a:t>36</a:t>
            </a:fld>
            <a:endParaRPr lang="de-DE"/>
          </a:p>
        </p:txBody>
      </p:sp>
      <p:sp>
        <p:nvSpPr>
          <p:cNvPr id="2" name="Fußzeilenplatzhalter 3">
            <a:extLst>
              <a:ext uri="{FF2B5EF4-FFF2-40B4-BE49-F238E27FC236}">
                <a16:creationId xmlns:a16="http://schemas.microsoft.com/office/drawing/2014/main" id="{0ED14CDE-13DE-9514-2BB2-453B8DD200C3}"/>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4279210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IV</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164969"/>
          </a:xfrm>
          <a:prstGeom prst="rect">
            <a:avLst/>
          </a:prstGeom>
          <a:noFill/>
        </p:spPr>
        <p:txBody>
          <a:bodyPr wrap="square" rtlCol="0">
            <a:spAutoFit/>
          </a:bodyPr>
          <a:lstStyle/>
          <a:p>
            <a:pPr>
              <a:spcAft>
                <a:spcPts val="500"/>
              </a:spcAft>
            </a:pPr>
            <a:r>
              <a:rPr lang="de-DE" sz="1600" b="1" spc="50" dirty="0">
                <a:latin typeface="Nunito Sans" pitchFamily="2" charset="0"/>
              </a:rPr>
              <a:t>Annahmen:</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Maximalbindungsdauer: </a:t>
            </a:r>
            <a:r>
              <a:rPr lang="de-DE" sz="1400" spc="50" dirty="0">
                <a:solidFill>
                  <a:srgbClr val="FF0000"/>
                </a:solidFill>
                <a:latin typeface="Nunito Sans" pitchFamily="2" charset="0"/>
              </a:rPr>
              <a:t>40 Jahre</a:t>
            </a:r>
          </a:p>
          <a:p>
            <a:pPr marL="285750" indent="-285750">
              <a:spcAft>
                <a:spcPts val="500"/>
              </a:spcAft>
              <a:buFont typeface="Wingdings" panose="05000000000000000000" pitchFamily="2" charset="2"/>
              <a:buChar char="Ø"/>
            </a:pPr>
            <a:r>
              <a:rPr lang="de-DE" sz="1400" spc="50" dirty="0">
                <a:latin typeface="Nunito Sans" pitchFamily="2" charset="0"/>
              </a:rPr>
              <a:t>Regelabsenkung: 33 %</a:t>
            </a:r>
          </a:p>
          <a:p>
            <a:pPr marL="285750" indent="-285750">
              <a:spcAft>
                <a:spcPts val="500"/>
              </a:spcAft>
              <a:buFont typeface="Wingdings" panose="05000000000000000000" pitchFamily="2" charset="2"/>
              <a:buChar char="Ø"/>
            </a:pPr>
            <a:r>
              <a:rPr lang="de-DE" sz="1400" spc="50" dirty="0">
                <a:latin typeface="Nunito Sans" pitchFamily="2" charset="0"/>
              </a:rPr>
              <a:t>Grundstückswert / Grundstückskaufpreis: 1.000.000 € (Kein Erbbaurecht!)</a:t>
            </a:r>
          </a:p>
          <a:p>
            <a:pPr marL="285750" indent="-285750">
              <a:spcAft>
                <a:spcPts val="500"/>
              </a:spcAft>
              <a:buFont typeface="Wingdings" panose="05000000000000000000" pitchFamily="2" charset="2"/>
              <a:buChar char="Ø"/>
            </a:pPr>
            <a:r>
              <a:rPr lang="de-DE" sz="1400" spc="50" dirty="0">
                <a:latin typeface="Nunito Sans" pitchFamily="2" charset="0"/>
              </a:rPr>
              <a:t>KfW 55</a:t>
            </a:r>
          </a:p>
          <a:p>
            <a:pPr marL="285750" indent="-285750">
              <a:spcAft>
                <a:spcPts val="500"/>
              </a:spcAft>
              <a:buFont typeface="Wingdings" panose="05000000000000000000" pitchFamily="2" charset="2"/>
              <a:buChar char="Ø"/>
            </a:pPr>
            <a:r>
              <a:rPr lang="de-DE" sz="1400" spc="50" dirty="0">
                <a:latin typeface="Nunito Sans" pitchFamily="2" charset="0"/>
              </a:rPr>
              <a:t>Keine Barrierefreiheit nach DIN 18040-2</a:t>
            </a:r>
          </a:p>
          <a:p>
            <a:pPr marL="285750" indent="-285750">
              <a:spcAft>
                <a:spcPts val="500"/>
              </a:spcAft>
              <a:buFont typeface="Wingdings" panose="05000000000000000000" pitchFamily="2" charset="2"/>
              <a:buChar char="Ø"/>
            </a:pPr>
            <a:r>
              <a:rPr lang="de-DE" sz="1400" spc="50" dirty="0">
                <a:latin typeface="Nunito Sans" pitchFamily="2" charset="0"/>
              </a:rPr>
              <a:t>Gesamtflächen: 1.000 m²</a:t>
            </a:r>
          </a:p>
          <a:p>
            <a:pPr marL="742950" lvl="1" indent="-285750">
              <a:spcAft>
                <a:spcPts val="500"/>
              </a:spcAft>
              <a:buFont typeface="Wingdings" panose="05000000000000000000" pitchFamily="2" charset="2"/>
              <a:buChar char="Ø"/>
            </a:pPr>
            <a:r>
              <a:rPr lang="de-DE" sz="1400" spc="50" dirty="0">
                <a:latin typeface="Nunito Sans" pitchFamily="2" charset="0"/>
              </a:rPr>
              <a:t>Hiervon </a:t>
            </a:r>
            <a:r>
              <a:rPr lang="de-DE" sz="1400" spc="50" dirty="0">
                <a:solidFill>
                  <a:srgbClr val="FF0000"/>
                </a:solidFill>
                <a:latin typeface="Nunito Sans" pitchFamily="2" charset="0"/>
              </a:rPr>
              <a:t>500 m² Wohnfläche gefördert</a:t>
            </a:r>
          </a:p>
          <a:p>
            <a:pPr marL="742950" lvl="1" indent="-285750">
              <a:spcAft>
                <a:spcPts val="500"/>
              </a:spcAft>
              <a:buFont typeface="Wingdings" panose="05000000000000000000" pitchFamily="2" charset="2"/>
              <a:buChar char="Ø"/>
            </a:pPr>
            <a:r>
              <a:rPr lang="de-DE" sz="1400" spc="50" dirty="0">
                <a:latin typeface="Nunito Sans" pitchFamily="2" charset="0"/>
              </a:rPr>
              <a:t>Hiervon 250 m² Wohnfläche freifinanziert</a:t>
            </a:r>
          </a:p>
          <a:p>
            <a:pPr marL="742950" lvl="1" indent="-285750">
              <a:spcAft>
                <a:spcPts val="500"/>
              </a:spcAft>
              <a:buFont typeface="Wingdings" panose="05000000000000000000" pitchFamily="2" charset="2"/>
              <a:buChar char="Ø"/>
            </a:pPr>
            <a:r>
              <a:rPr lang="de-DE" sz="1400" spc="50" dirty="0">
                <a:latin typeface="Nunito Sans" pitchFamily="2" charset="0"/>
              </a:rPr>
              <a:t>Hiervon 250 m ² Gewerbefläche</a:t>
            </a:r>
          </a:p>
        </p:txBody>
      </p:sp>
      <p:sp>
        <p:nvSpPr>
          <p:cNvPr id="6" name="Foliennummernplatzhalter 5">
            <a:extLst>
              <a:ext uri="{FF2B5EF4-FFF2-40B4-BE49-F238E27FC236}">
                <a16:creationId xmlns:a16="http://schemas.microsoft.com/office/drawing/2014/main" id="{148A7D87-5541-51A2-7636-F61736C63B25}"/>
              </a:ext>
            </a:extLst>
          </p:cNvPr>
          <p:cNvSpPr>
            <a:spLocks noGrp="1"/>
          </p:cNvSpPr>
          <p:nvPr>
            <p:ph type="sldNum" sz="quarter" idx="12"/>
          </p:nvPr>
        </p:nvSpPr>
        <p:spPr/>
        <p:txBody>
          <a:bodyPr/>
          <a:lstStyle/>
          <a:p>
            <a:fld id="{1354209B-1C1D-024D-901F-5C671C233D00}" type="slidenum">
              <a:rPr lang="de-DE" smtClean="0"/>
              <a:t>37</a:t>
            </a:fld>
            <a:endParaRPr lang="de-DE"/>
          </a:p>
        </p:txBody>
      </p:sp>
      <p:sp>
        <p:nvSpPr>
          <p:cNvPr id="2" name="Fußzeilenplatzhalter 3">
            <a:extLst>
              <a:ext uri="{FF2B5EF4-FFF2-40B4-BE49-F238E27FC236}">
                <a16:creationId xmlns:a16="http://schemas.microsoft.com/office/drawing/2014/main" id="{16DCFE45-B134-B5C8-BD5F-3B237CFEB21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665900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IV</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565079"/>
          </a:xfrm>
          <a:prstGeom prst="rect">
            <a:avLst/>
          </a:prstGeom>
          <a:noFill/>
        </p:spPr>
        <p:txBody>
          <a:bodyPr wrap="square" rtlCol="0">
            <a:spAutoFit/>
          </a:bodyPr>
          <a:lstStyle/>
          <a:p>
            <a:pPr>
              <a:spcAft>
                <a:spcPts val="500"/>
              </a:spcAft>
            </a:pPr>
            <a:r>
              <a:rPr lang="de-DE" sz="1600" b="1" spc="50" dirty="0">
                <a:latin typeface="Nunito Sans" pitchFamily="2" charset="0"/>
              </a:rPr>
              <a:t>Berücksichtigungsfähige Gesamtkosten pro m²:</a:t>
            </a:r>
          </a:p>
          <a:p>
            <a:pPr>
              <a:spcAft>
                <a:spcPts val="500"/>
              </a:spcAft>
            </a:pPr>
            <a:r>
              <a:rPr lang="de-DE" sz="1400" spc="50" dirty="0">
                <a:latin typeface="Nunito Sans" pitchFamily="2" charset="0"/>
              </a:rPr>
              <a:t>Berücksichtigungsfähige Baukosten (5.250 € / m²) + Berücksichtigungsfähige Grundstückskosten (hier 1.000.000 € / 1.000 m² Gesamtfläche)</a:t>
            </a:r>
          </a:p>
          <a:p>
            <a:pPr>
              <a:spcAft>
                <a:spcPts val="500"/>
              </a:spcAft>
            </a:pPr>
            <a:r>
              <a:rPr lang="de-DE" sz="1400" spc="50" dirty="0">
                <a:latin typeface="Nunito Sans" pitchFamily="2" charset="0"/>
              </a:rPr>
              <a:t>= 5.250 €/m² + 1000 €/m² = 6.250 €/m²</a:t>
            </a:r>
          </a:p>
          <a:p>
            <a:pPr>
              <a:spcAft>
                <a:spcPts val="500"/>
              </a:spcAft>
            </a:pPr>
            <a:endParaRPr lang="de-DE" sz="1600" spc="50" dirty="0">
              <a:latin typeface="Nunito Sans" pitchFamily="2" charset="0"/>
            </a:endParaRPr>
          </a:p>
          <a:p>
            <a:pPr>
              <a:spcAft>
                <a:spcPts val="500"/>
              </a:spcAft>
            </a:pPr>
            <a:r>
              <a:rPr lang="de-DE" sz="1600" b="1" spc="50" dirty="0">
                <a:latin typeface="Nunito Sans" pitchFamily="2" charset="0"/>
              </a:rPr>
              <a:t>Förderfähige Gesamtkosten pro m²:</a:t>
            </a:r>
          </a:p>
          <a:p>
            <a:pPr>
              <a:spcAft>
                <a:spcPts val="500"/>
              </a:spcAft>
            </a:pPr>
            <a:r>
              <a:rPr lang="de-DE" sz="1400" spc="50" dirty="0">
                <a:latin typeface="Nunito Sans" pitchFamily="2" charset="0"/>
              </a:rPr>
              <a:t>Förderfähige Gesamtkosten = 80% x Berücksichtigungsfähige Gesamtkosten = 0,8 x 6.250 €/m² = 5.000 €/m²</a:t>
            </a:r>
          </a:p>
          <a:p>
            <a:pPr>
              <a:spcAft>
                <a:spcPts val="500"/>
              </a:spcAft>
            </a:pPr>
            <a:endParaRPr lang="de-DE" sz="1600" spc="50" dirty="0"/>
          </a:p>
          <a:p>
            <a:pPr>
              <a:spcAft>
                <a:spcPts val="500"/>
              </a:spcAft>
            </a:pPr>
            <a:endParaRPr lang="de-DE" sz="1600" spc="50" dirty="0"/>
          </a:p>
          <a:p>
            <a:pPr>
              <a:spcAft>
                <a:spcPts val="500"/>
              </a:spcAft>
            </a:pPr>
            <a:endParaRPr lang="de-DE" sz="1600" b="1" spc="50" dirty="0"/>
          </a:p>
          <a:p>
            <a:pPr>
              <a:spcAft>
                <a:spcPts val="500"/>
              </a:spcAft>
            </a:pPr>
            <a:endParaRPr lang="de-DE" sz="1600" b="1" spc="50" dirty="0"/>
          </a:p>
          <a:p>
            <a:pPr>
              <a:spcAft>
                <a:spcPts val="500"/>
              </a:spcAft>
            </a:pPr>
            <a:endParaRPr lang="de-DE" sz="1600" spc="50" dirty="0"/>
          </a:p>
        </p:txBody>
      </p:sp>
      <p:sp>
        <p:nvSpPr>
          <p:cNvPr id="6" name="Foliennummernplatzhalter 5">
            <a:extLst>
              <a:ext uri="{FF2B5EF4-FFF2-40B4-BE49-F238E27FC236}">
                <a16:creationId xmlns:a16="http://schemas.microsoft.com/office/drawing/2014/main" id="{DAA2A707-3B29-5C16-19B2-3D7C8EC41D3E}"/>
              </a:ext>
            </a:extLst>
          </p:cNvPr>
          <p:cNvSpPr>
            <a:spLocks noGrp="1"/>
          </p:cNvSpPr>
          <p:nvPr>
            <p:ph type="sldNum" sz="quarter" idx="12"/>
          </p:nvPr>
        </p:nvSpPr>
        <p:spPr/>
        <p:txBody>
          <a:bodyPr/>
          <a:lstStyle/>
          <a:p>
            <a:fld id="{1354209B-1C1D-024D-901F-5C671C233D00}" type="slidenum">
              <a:rPr lang="de-DE" smtClean="0"/>
              <a:t>38</a:t>
            </a:fld>
            <a:endParaRPr lang="de-DE"/>
          </a:p>
        </p:txBody>
      </p:sp>
      <p:sp>
        <p:nvSpPr>
          <p:cNvPr id="2" name="Fußzeilenplatzhalter 3">
            <a:extLst>
              <a:ext uri="{FF2B5EF4-FFF2-40B4-BE49-F238E27FC236}">
                <a16:creationId xmlns:a16="http://schemas.microsoft.com/office/drawing/2014/main" id="{A98A8C34-3DF3-DCCE-F4A6-95BA25AD482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548412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IV</a:t>
            </a:r>
            <a:endParaRPr lang="de-DE" dirty="0">
              <a:latin typeface="Nunito Sans" pitchFamily="2" charset="0"/>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440301"/>
              </a:xfrm>
              <a:prstGeom prst="rect">
                <a:avLst/>
              </a:prstGeom>
              <a:noFill/>
            </p:spPr>
            <p:txBody>
              <a:bodyPr wrap="square" rtlCol="0">
                <a:spAutoFit/>
              </a:bodyPr>
              <a:lstStyle/>
              <a:p>
                <a:pPr>
                  <a:spcAft>
                    <a:spcPts val="500"/>
                  </a:spcAft>
                </a:pPr>
                <a:r>
                  <a:rPr lang="de-DE" sz="1600" b="1" spc="50" dirty="0">
                    <a:latin typeface="Nunito Sans" pitchFamily="2" charset="0"/>
                  </a:rPr>
                  <a:t>Subventionswert pro m²:</a:t>
                </a:r>
              </a:p>
              <a:p>
                <a:pPr>
                  <a:spcAft>
                    <a:spcPts val="500"/>
                  </a:spcAft>
                </a:pPr>
                <a:r>
                  <a:rPr lang="de-DE" sz="1400" spc="50" dirty="0">
                    <a:latin typeface="Nunito Sans" pitchFamily="2" charset="0"/>
                  </a:rPr>
                  <a:t>Die Subvention beläuft sich bezogen auf eine Regelabsenkung der Miete um 33 % gegenüber der OVM sowie einer Regelbindungsdauer von 30 Jahren auf 40 % der förderfähigen Gesamtkosten.</a:t>
                </a:r>
              </a:p>
              <a:p>
                <a:pPr>
                  <a:spcAft>
                    <a:spcPts val="500"/>
                  </a:spcAft>
                </a:pPr>
                <a:endParaRPr lang="de-DE" sz="1400" b="1" spc="50" dirty="0">
                  <a:latin typeface="Nunito Sans" pitchFamily="2" charset="0"/>
                </a:endParaRPr>
              </a:p>
              <a:p>
                <a:pPr>
                  <a:spcAft>
                    <a:spcPts val="500"/>
                  </a:spcAft>
                </a:pPr>
                <a:r>
                  <a:rPr lang="de-DE" sz="1400" spc="50" dirty="0">
                    <a:latin typeface="Nunito Sans" pitchFamily="2" charset="0"/>
                  </a:rPr>
                  <a:t>Entscheidet sich der Antragsteller für eine </a:t>
                </a:r>
                <a:r>
                  <a:rPr lang="de-DE" sz="1400" b="1" spc="50" dirty="0">
                    <a:solidFill>
                      <a:srgbClr val="FF0000"/>
                    </a:solidFill>
                    <a:latin typeface="Nunito Sans" pitchFamily="2" charset="0"/>
                  </a:rPr>
                  <a:t>Bindungsdauer von 40 Jahren</a:t>
                </a:r>
                <a:r>
                  <a:rPr lang="de-DE" sz="1400" spc="50" dirty="0">
                    <a:latin typeface="Nunito Sans" pitchFamily="2" charset="0"/>
                  </a:rPr>
                  <a:t>, erhöht sich der Subventionswert entsprechend proportional:</a:t>
                </a:r>
              </a:p>
              <a:p>
                <a:pPr marL="285750" indent="-285750">
                  <a:spcAft>
                    <a:spcPts val="500"/>
                  </a:spcAft>
                  <a:buFont typeface="Wingdings" panose="05000000000000000000" pitchFamily="2" charset="2"/>
                  <a:buChar char="Ø"/>
                </a:pPr>
                <a:r>
                  <a:rPr lang="de-DE" sz="1400" spc="50" dirty="0">
                    <a:latin typeface="Nunito Sans" pitchFamily="2" charset="0"/>
                  </a:rPr>
                  <a:t>40% x </a:t>
                </a:r>
                <a14:m>
                  <m:oMath xmlns:m="http://schemas.openxmlformats.org/officeDocument/2006/math">
                    <m:f>
                      <m:fPr>
                        <m:ctrlPr>
                          <a:rPr lang="en-US" sz="1400" i="1" spc="50" smtClean="0">
                            <a:latin typeface="Cambria Math" panose="02040503050406030204" pitchFamily="18" charset="0"/>
                          </a:rPr>
                        </m:ctrlPr>
                      </m:fPr>
                      <m:num>
                        <m:r>
                          <a:rPr lang="de-DE" sz="1400" b="0" i="1" spc="50" smtClean="0">
                            <a:latin typeface="Cambria Math" panose="02040503050406030204" pitchFamily="18" charset="0"/>
                          </a:rPr>
                          <m:t>40 </m:t>
                        </m:r>
                        <m:r>
                          <a:rPr lang="de-DE" sz="1400" b="0" i="1" spc="50" smtClean="0">
                            <a:latin typeface="Cambria Math" panose="02040503050406030204" pitchFamily="18" charset="0"/>
                          </a:rPr>
                          <m:t>𝐽𝑎h𝑟𝑒</m:t>
                        </m:r>
                      </m:num>
                      <m:den>
                        <m:r>
                          <a:rPr lang="de-DE" sz="1400" b="0" i="1" spc="50" smtClean="0">
                            <a:latin typeface="Cambria Math" panose="02040503050406030204" pitchFamily="18" charset="0"/>
                          </a:rPr>
                          <m:t>30 </m:t>
                        </m:r>
                        <m:r>
                          <a:rPr lang="de-DE" sz="1400" b="0" i="1" spc="50" smtClean="0">
                            <a:latin typeface="Cambria Math" panose="02040503050406030204" pitchFamily="18" charset="0"/>
                          </a:rPr>
                          <m:t>𝐽𝑎h𝑟𝑒</m:t>
                        </m:r>
                      </m:den>
                    </m:f>
                    <m:r>
                      <a:rPr lang="de-DE" sz="1400" spc="50" dirty="0" smtClean="0">
                        <a:latin typeface="Cambria Math" panose="02040503050406030204" pitchFamily="18" charset="0"/>
                      </a:rPr>
                      <m:t>≈</m:t>
                    </m:r>
                  </m:oMath>
                </a14:m>
                <a:r>
                  <a:rPr lang="de-DE" sz="1400" spc="50" dirty="0">
                    <a:latin typeface="Nunito Sans" pitchFamily="2" charset="0"/>
                  </a:rPr>
                  <a:t> 53,33 % </a:t>
                </a:r>
              </a:p>
              <a:p>
                <a:pPr lvl="1">
                  <a:spcAft>
                    <a:spcPts val="500"/>
                  </a:spcAft>
                </a:pPr>
                <a:r>
                  <a:rPr lang="de-DE" sz="1400" spc="50" dirty="0">
                    <a:latin typeface="Nunito Sans" pitchFamily="2" charset="0"/>
                  </a:rPr>
                  <a:t>     (Analog für Erhöhung des Förderabschlags auf 40 % unter OVM: 40% x </a:t>
                </a:r>
                <a14:m>
                  <m:oMath xmlns:m="http://schemas.openxmlformats.org/officeDocument/2006/math">
                    <m:f>
                      <m:fPr>
                        <m:ctrlPr>
                          <a:rPr lang="en-US" sz="1400" i="1" spc="50">
                            <a:latin typeface="Cambria Math" panose="02040503050406030204" pitchFamily="18" charset="0"/>
                          </a:rPr>
                        </m:ctrlPr>
                      </m:fPr>
                      <m:num>
                        <m:r>
                          <a:rPr lang="de-DE" sz="1400" i="1" spc="50">
                            <a:latin typeface="Cambria Math" panose="02040503050406030204" pitchFamily="18" charset="0"/>
                          </a:rPr>
                          <m:t>40</m:t>
                        </m:r>
                        <m:r>
                          <a:rPr lang="de-DE" sz="1400" b="0" i="1" spc="50" smtClean="0">
                            <a:latin typeface="Cambria Math" panose="02040503050406030204" pitchFamily="18" charset="0"/>
                          </a:rPr>
                          <m:t>%</m:t>
                        </m:r>
                      </m:num>
                      <m:den>
                        <m:r>
                          <a:rPr lang="de-DE" sz="1400" i="1" spc="50">
                            <a:latin typeface="Cambria Math" panose="02040503050406030204" pitchFamily="18" charset="0"/>
                          </a:rPr>
                          <m:t>3</m:t>
                        </m:r>
                        <m:r>
                          <a:rPr lang="de-DE" sz="1400" b="0" i="1" spc="50" smtClean="0">
                            <a:latin typeface="Cambria Math" panose="02040503050406030204" pitchFamily="18" charset="0"/>
                          </a:rPr>
                          <m:t>3%</m:t>
                        </m:r>
                      </m:den>
                    </m:f>
                    <m:r>
                      <a:rPr lang="de-DE" sz="1400" spc="50" dirty="0">
                        <a:latin typeface="Cambria Math" panose="02040503050406030204" pitchFamily="18" charset="0"/>
                      </a:rPr>
                      <m:t>≈</m:t>
                    </m:r>
                  </m:oMath>
                </a14:m>
                <a:r>
                  <a:rPr lang="de-DE" sz="1400" spc="50" dirty="0">
                    <a:latin typeface="Nunito Sans" pitchFamily="2" charset="0"/>
                  </a:rPr>
                  <a:t> 48,48 %) </a:t>
                </a:r>
              </a:p>
              <a:p>
                <a:pPr marL="285750" indent="-285750">
                  <a:spcAft>
                    <a:spcPts val="500"/>
                  </a:spcAft>
                  <a:buFont typeface="Wingdings" panose="05000000000000000000" pitchFamily="2" charset="2"/>
                  <a:buChar char="Ø"/>
                </a:pPr>
                <a:r>
                  <a:rPr lang="de-DE" sz="1400" spc="50" dirty="0">
                    <a:latin typeface="Nunito Sans" pitchFamily="2" charset="0"/>
                  </a:rPr>
                  <a:t>Subventionswert pro m² = 53,33% x Förderfähige Gesamtkosten = 0,5333 x 5.000 €/m² = 2.666,5 €/m²</a:t>
                </a:r>
              </a:p>
              <a:p>
                <a:pPr lvl="1">
                  <a:spcAft>
                    <a:spcPts val="500"/>
                  </a:spcAft>
                </a:pPr>
                <a:r>
                  <a:rPr lang="de-DE" sz="1400" spc="50" dirty="0">
                    <a:latin typeface="Nunito Sans" pitchFamily="2" charset="0"/>
                  </a:rPr>
                  <a:t>	</a:t>
                </a:r>
              </a:p>
              <a:p>
                <a:pPr lvl="1">
                  <a:spcAft>
                    <a:spcPts val="500"/>
                  </a:spcAft>
                </a:pPr>
                <a:r>
                  <a:rPr lang="de-DE" sz="1400" spc="50" dirty="0">
                    <a:latin typeface="Nunito Sans" pitchFamily="2" charset="0"/>
                  </a:rPr>
                  <a:t>	Da sich der Antragsteller für eine längere Bindungsdauer entscheidet, erhöht sich der Subventionswert pro 	m² Wohnfläche im Vergleich zum Rechenbeispiel I um </a:t>
                </a:r>
                <a14:m>
                  <m:oMath xmlns:m="http://schemas.openxmlformats.org/officeDocument/2006/math">
                    <m:r>
                      <a:rPr lang="de-DE" sz="1400" spc="50" dirty="0" smtClean="0">
                        <a:latin typeface="Cambria Math" panose="02040503050406030204" pitchFamily="18" charset="0"/>
                      </a:rPr>
                      <m:t>≈</m:t>
                    </m:r>
                  </m:oMath>
                </a14:m>
                <a:r>
                  <a:rPr lang="de-DE" sz="1400" spc="50" dirty="0">
                    <a:latin typeface="Nunito Sans" pitchFamily="2" charset="0"/>
                  </a:rPr>
                  <a:t> 670 €/m² geförderter Wohnfläche.</a:t>
                </a:r>
                <a:endParaRPr lang="de-DE" sz="1600" spc="50" dirty="0"/>
              </a:p>
            </p:txBody>
          </p:sp>
        </mc:Choice>
        <mc:Fallback xmlns="">
          <p:sp>
            <p:nvSpPr>
              <p:cNvPr id="7" name="Textfeld 6">
                <a:extLst>
                  <a:ext uri="{FF2B5EF4-FFF2-40B4-BE49-F238E27FC236}">
                    <a16:creationId xmlns:a16="http://schemas.microsoft.com/office/drawing/2014/main" id="{605ED063-487F-4521-9498-3157A94540B6}"/>
                  </a:ext>
                </a:extLst>
              </p:cNvPr>
              <p:cNvSpPr txBox="1">
                <a:spLocks noRot="1" noChangeAspect="1" noMove="1" noResize="1" noEditPoints="1" noAdjustHandles="1" noChangeArrowheads="1" noChangeShapeType="1" noTextEdit="1"/>
              </p:cNvSpPr>
              <p:nvPr/>
            </p:nvSpPr>
            <p:spPr>
              <a:xfrm>
                <a:off x="911424" y="2281189"/>
                <a:ext cx="10369152" cy="3440301"/>
              </a:xfrm>
              <a:prstGeom prst="rect">
                <a:avLst/>
              </a:prstGeom>
              <a:blipFill>
                <a:blip r:embed="rId2"/>
                <a:stretch>
                  <a:fillRect l="-353" t="-354" b="-885"/>
                </a:stretch>
              </a:blipFill>
            </p:spPr>
            <p:txBody>
              <a:bodyPr/>
              <a:lstStyle/>
              <a:p>
                <a:r>
                  <a:rPr lang="de-DE">
                    <a:noFill/>
                  </a:rPr>
                  <a:t> </a:t>
                </a:r>
              </a:p>
            </p:txBody>
          </p:sp>
        </mc:Fallback>
      </mc:AlternateContent>
      <p:sp>
        <p:nvSpPr>
          <p:cNvPr id="6" name="Foliennummernplatzhalter 5">
            <a:extLst>
              <a:ext uri="{FF2B5EF4-FFF2-40B4-BE49-F238E27FC236}">
                <a16:creationId xmlns:a16="http://schemas.microsoft.com/office/drawing/2014/main" id="{1D8B2D68-A37E-D18C-9D63-2CB347D0F247}"/>
              </a:ext>
            </a:extLst>
          </p:cNvPr>
          <p:cNvSpPr>
            <a:spLocks noGrp="1"/>
          </p:cNvSpPr>
          <p:nvPr>
            <p:ph type="sldNum" sz="quarter" idx="12"/>
          </p:nvPr>
        </p:nvSpPr>
        <p:spPr/>
        <p:txBody>
          <a:bodyPr/>
          <a:lstStyle/>
          <a:p>
            <a:fld id="{1354209B-1C1D-024D-901F-5C671C233D00}" type="slidenum">
              <a:rPr lang="de-DE" smtClean="0"/>
              <a:t>39</a:t>
            </a:fld>
            <a:endParaRPr lang="de-DE"/>
          </a:p>
        </p:txBody>
      </p:sp>
      <p:sp>
        <p:nvSpPr>
          <p:cNvPr id="2" name="Fußzeilenplatzhalter 3">
            <a:extLst>
              <a:ext uri="{FF2B5EF4-FFF2-40B4-BE49-F238E27FC236}">
                <a16:creationId xmlns:a16="http://schemas.microsoft.com/office/drawing/2014/main" id="{583664E4-3DFE-760A-EBC7-743850971AAD}"/>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55248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Mietwohnungsfinanzierung BW - Neubau -</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485328"/>
            <a:ext cx="10369152" cy="2890535"/>
          </a:xfrm>
          <a:prstGeom prst="rect">
            <a:avLst/>
          </a:prstGeom>
          <a:noFill/>
        </p:spPr>
        <p:txBody>
          <a:bodyPr wrap="square" rtlCol="0">
            <a:spAutoFit/>
          </a:bodyPr>
          <a:lstStyle/>
          <a:p>
            <a:pPr>
              <a:spcAft>
                <a:spcPts val="500"/>
              </a:spcAft>
            </a:pPr>
            <a:endParaRPr lang="de-DE" sz="1600" b="1" spc="50" dirty="0">
              <a:latin typeface="Nunito Sans" pitchFamily="2" charset="0"/>
            </a:endParaRPr>
          </a:p>
          <a:p>
            <a:pPr>
              <a:spcAft>
                <a:spcPts val="500"/>
              </a:spcAft>
            </a:pPr>
            <a:r>
              <a:rPr lang="de-DE" sz="1600" b="1" spc="50" dirty="0">
                <a:latin typeface="Nunito Sans" pitchFamily="2" charset="0"/>
              </a:rPr>
              <a:t>Mindestanforderungen</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dirty="0">
                <a:solidFill>
                  <a:schemeClr val="tx1"/>
                </a:solidFill>
                <a:latin typeface="Nunito Sans" pitchFamily="2" charset="0"/>
              </a:rPr>
              <a:t>Neubaustandard Plus (KfW 55)</a:t>
            </a:r>
          </a:p>
          <a:p>
            <a:pPr>
              <a:spcAft>
                <a:spcPts val="500"/>
              </a:spcAft>
            </a:pPr>
            <a:endParaRPr lang="de-DE" sz="1400" dirty="0">
              <a:solidFill>
                <a:schemeClr val="tx1"/>
              </a:solidFill>
              <a:latin typeface="Nunito Sans" pitchFamily="2" charset="0"/>
            </a:endParaRPr>
          </a:p>
          <a:p>
            <a:pPr marL="285750" indent="-285750">
              <a:spcAft>
                <a:spcPts val="500"/>
              </a:spcAft>
              <a:buFont typeface="Wingdings" panose="05000000000000000000" pitchFamily="2" charset="2"/>
              <a:buChar char="Ø"/>
            </a:pPr>
            <a:r>
              <a:rPr lang="de-DE" sz="1400" dirty="0">
                <a:solidFill>
                  <a:schemeClr val="tx1"/>
                </a:solidFill>
                <a:latin typeface="Nunito Sans" pitchFamily="2" charset="0"/>
              </a:rPr>
              <a:t>Eigenleistung in Höhe von 20 %</a:t>
            </a:r>
            <a:br>
              <a:rPr lang="de-DE" sz="1400" dirty="0">
                <a:solidFill>
                  <a:schemeClr val="tx1"/>
                </a:solidFill>
                <a:latin typeface="Nunito Sans" pitchFamily="2" charset="0"/>
              </a:rPr>
            </a:br>
            <a:r>
              <a:rPr lang="de-DE" sz="1400" dirty="0">
                <a:solidFill>
                  <a:schemeClr val="tx1"/>
                </a:solidFill>
                <a:latin typeface="Nunito Sans" pitchFamily="2" charset="0"/>
              </a:rPr>
              <a:t>der b</a:t>
            </a:r>
            <a:r>
              <a:rPr lang="de-DE" sz="1400" dirty="0">
                <a:latin typeface="Nunito Sans" pitchFamily="2" charset="0"/>
              </a:rPr>
              <a:t>erücksichtigungsfähigen </a:t>
            </a:r>
            <a:r>
              <a:rPr lang="de-DE" sz="1400" dirty="0">
                <a:solidFill>
                  <a:schemeClr val="tx1"/>
                </a:solidFill>
                <a:latin typeface="Nunito Sans" pitchFamily="2" charset="0"/>
              </a:rPr>
              <a:t>Gesamtkosten</a:t>
            </a:r>
          </a:p>
          <a:p>
            <a:pPr>
              <a:spcAft>
                <a:spcPts val="500"/>
              </a:spcAft>
            </a:pPr>
            <a:endParaRPr lang="de-DE" sz="1400" dirty="0">
              <a:solidFill>
                <a:schemeClr val="tx1"/>
              </a:solidFill>
              <a:latin typeface="Nunito Sans" pitchFamily="2" charset="0"/>
            </a:endParaRPr>
          </a:p>
          <a:p>
            <a:pPr marL="285750" indent="-285750">
              <a:spcAft>
                <a:spcPts val="500"/>
              </a:spcAft>
              <a:buFont typeface="Wingdings" panose="05000000000000000000" pitchFamily="2" charset="2"/>
              <a:buChar char="Ø"/>
            </a:pPr>
            <a:r>
              <a:rPr lang="de-DE" sz="1400" dirty="0">
                <a:latin typeface="Nunito Sans" pitchFamily="2" charset="0"/>
              </a:rPr>
              <a:t>Förderfähige Grundrisse</a:t>
            </a:r>
            <a:endParaRPr lang="de-DE" sz="1400" dirty="0">
              <a:solidFill>
                <a:schemeClr val="tx1"/>
              </a:solidFill>
              <a:latin typeface="Nunito Sans" pitchFamily="2" charset="0"/>
            </a:endParaRPr>
          </a:p>
          <a:p>
            <a:pPr marL="180000" indent="-180000">
              <a:spcBef>
                <a:spcPts val="300"/>
              </a:spcBef>
              <a:spcAft>
                <a:spcPts val="300"/>
              </a:spcAft>
              <a:buSzPct val="125000"/>
              <a:buFont typeface="Arial" panose="020B0604020202020204" pitchFamily="34" charset="0"/>
              <a:buChar char="•"/>
            </a:pPr>
            <a:endParaRPr lang="de-DE" sz="1400" spc="50" dirty="0"/>
          </a:p>
        </p:txBody>
      </p:sp>
      <p:pic>
        <p:nvPicPr>
          <p:cNvPr id="4" name="Grafik 3">
            <a:extLst>
              <a:ext uri="{FF2B5EF4-FFF2-40B4-BE49-F238E27FC236}">
                <a16:creationId xmlns:a16="http://schemas.microsoft.com/office/drawing/2014/main" id="{97D98CD2-8850-966D-F31F-2D3FA6180E2B}"/>
              </a:ext>
            </a:extLst>
          </p:cNvPr>
          <p:cNvPicPr>
            <a:picLocks noChangeAspect="1"/>
          </p:cNvPicPr>
          <p:nvPr/>
        </p:nvPicPr>
        <p:blipFill>
          <a:blip r:embed="rId2"/>
          <a:stretch>
            <a:fillRect/>
          </a:stretch>
        </p:blipFill>
        <p:spPr>
          <a:xfrm>
            <a:off x="6388992" y="2822542"/>
            <a:ext cx="4891584" cy="2800881"/>
          </a:xfrm>
          <a:prstGeom prst="rect">
            <a:avLst/>
          </a:prstGeom>
        </p:spPr>
      </p:pic>
      <p:sp>
        <p:nvSpPr>
          <p:cNvPr id="8" name="Foliennummernplatzhalter 7">
            <a:extLst>
              <a:ext uri="{FF2B5EF4-FFF2-40B4-BE49-F238E27FC236}">
                <a16:creationId xmlns:a16="http://schemas.microsoft.com/office/drawing/2014/main" id="{ACC47578-C54B-16AD-8CC9-1724F9C5DC3D}"/>
              </a:ext>
            </a:extLst>
          </p:cNvPr>
          <p:cNvSpPr>
            <a:spLocks noGrp="1"/>
          </p:cNvSpPr>
          <p:nvPr>
            <p:ph type="sldNum" sz="quarter" idx="12"/>
          </p:nvPr>
        </p:nvSpPr>
        <p:spPr/>
        <p:txBody>
          <a:bodyPr/>
          <a:lstStyle/>
          <a:p>
            <a:fld id="{1354209B-1C1D-024D-901F-5C671C233D00}" type="slidenum">
              <a:rPr lang="de-DE" smtClean="0"/>
              <a:t>4</a:t>
            </a:fld>
            <a:endParaRPr lang="de-DE"/>
          </a:p>
        </p:txBody>
      </p:sp>
      <p:sp>
        <p:nvSpPr>
          <p:cNvPr id="2" name="Fußzeilenplatzhalter 3">
            <a:extLst>
              <a:ext uri="{FF2B5EF4-FFF2-40B4-BE49-F238E27FC236}">
                <a16:creationId xmlns:a16="http://schemas.microsoft.com/office/drawing/2014/main" id="{5DFA1E6B-2344-4475-75B0-ABA38D7E5F0D}"/>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
        <p:nvSpPr>
          <p:cNvPr id="9" name="Textfeld 8">
            <a:extLst>
              <a:ext uri="{FF2B5EF4-FFF2-40B4-BE49-F238E27FC236}">
                <a16:creationId xmlns:a16="http://schemas.microsoft.com/office/drawing/2014/main" id="{C52A4EBC-0AF3-B3C5-6298-9073CAF96DEE}"/>
              </a:ext>
            </a:extLst>
          </p:cNvPr>
          <p:cNvSpPr txBox="1"/>
          <p:nvPr/>
        </p:nvSpPr>
        <p:spPr>
          <a:xfrm>
            <a:off x="6388992" y="5391921"/>
            <a:ext cx="1786364" cy="215444"/>
          </a:xfrm>
          <a:prstGeom prst="rect">
            <a:avLst/>
          </a:prstGeom>
          <a:noFill/>
        </p:spPr>
        <p:txBody>
          <a:bodyPr wrap="square" rtlCol="0">
            <a:spAutoFit/>
          </a:bodyPr>
          <a:lstStyle/>
          <a:p>
            <a:r>
              <a:rPr lang="de-DE" sz="800" dirty="0">
                <a:solidFill>
                  <a:schemeClr val="bg1"/>
                </a:solidFill>
              </a:rPr>
              <a:t>Visualisierung: Link 3D / Stadt Freiburg </a:t>
            </a:r>
          </a:p>
        </p:txBody>
      </p:sp>
    </p:spTree>
    <p:extLst>
      <p:ext uri="{BB962C8B-B14F-4D97-AF65-F5344CB8AC3E}">
        <p14:creationId xmlns:p14="http://schemas.microsoft.com/office/powerpoint/2010/main" val="553537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Rechenbeispiel IV</a:t>
            </a:r>
            <a:endParaRPr lang="de-DE" dirty="0">
              <a:latin typeface="Nunito Sans" pitchFamily="2" charset="0"/>
            </a:endParaRP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2787943"/>
              </a:xfrm>
              <a:prstGeom prst="rect">
                <a:avLst/>
              </a:prstGeom>
              <a:noFill/>
            </p:spPr>
            <p:txBody>
              <a:bodyPr wrap="square" rtlCol="0">
                <a:spAutoFit/>
              </a:bodyPr>
              <a:lstStyle/>
              <a:p>
                <a:pPr>
                  <a:spcAft>
                    <a:spcPts val="500"/>
                  </a:spcAft>
                </a:pPr>
                <a:r>
                  <a:rPr lang="de-DE" sz="1600" b="1" spc="50" dirty="0">
                    <a:latin typeface="Nunito Sans" pitchFamily="2" charset="0"/>
                  </a:rPr>
                  <a:t>Subventionswert Gesamt:</a:t>
                </a:r>
                <a:endParaRPr lang="de-DE" sz="1600" spc="50" dirty="0">
                  <a:latin typeface="Nunito Sans" pitchFamily="2" charset="0"/>
                </a:endParaRPr>
              </a:p>
              <a:p>
                <a:pPr>
                  <a:spcAft>
                    <a:spcPts val="500"/>
                  </a:spcAft>
                </a:pPr>
                <a:r>
                  <a:rPr lang="de-DE" sz="1400" spc="50" dirty="0">
                    <a:latin typeface="Nunito Sans" pitchFamily="2" charset="0"/>
                  </a:rPr>
                  <a:t>Subventionswert Gesamt = Subventionswert pro m² x Wohnfläche gefördert = 2.666,5€/m² x </a:t>
                </a:r>
                <a:r>
                  <a:rPr lang="de-DE" sz="1400" spc="50" dirty="0">
                    <a:solidFill>
                      <a:srgbClr val="FF0000"/>
                    </a:solidFill>
                    <a:latin typeface="Nunito Sans" pitchFamily="2" charset="0"/>
                  </a:rPr>
                  <a:t>500m²</a:t>
                </a:r>
                <a:r>
                  <a:rPr lang="de-DE" sz="1400" spc="50" dirty="0">
                    <a:latin typeface="Nunito Sans" pitchFamily="2" charset="0"/>
                  </a:rPr>
                  <a:t> = 1.333.250€</a:t>
                </a:r>
              </a:p>
              <a:p>
                <a:pPr marL="742950" lvl="1" indent="-285750">
                  <a:spcAft>
                    <a:spcPts val="500"/>
                  </a:spcAft>
                  <a:buFont typeface="Wingdings" panose="05000000000000000000" pitchFamily="2" charset="2"/>
                  <a:buChar char="Ø"/>
                </a:pPr>
                <a:endParaRPr lang="de-DE" sz="1400" spc="50" dirty="0">
                  <a:latin typeface="Nunito Sans" pitchFamily="2" charset="0"/>
                </a:endParaRPr>
              </a:p>
              <a:p>
                <a:pPr marL="742950" lvl="1" indent="-285750">
                  <a:spcAft>
                    <a:spcPts val="500"/>
                  </a:spcAft>
                  <a:buFont typeface="Wingdings" panose="05000000000000000000" pitchFamily="2" charset="2"/>
                  <a:buChar char="Ø"/>
                </a:pPr>
                <a:r>
                  <a:rPr lang="de-DE" sz="1400" spc="50" dirty="0">
                    <a:latin typeface="Nunito Sans" pitchFamily="2" charset="0"/>
                  </a:rPr>
                  <a:t>Auch wenn sich der Antragsteller für eine maximale Bindungsdauer von 40 Jahren entscheidet, sinkt der gesamte Subventionswert aufgrund der geringeren Förderquote im Vergleich zum Rechenbeispiel I um </a:t>
                </a:r>
                <a14:m>
                  <m:oMath xmlns:m="http://schemas.openxmlformats.org/officeDocument/2006/math">
                    <m:r>
                      <a:rPr lang="de-DE" sz="1400" spc="50" dirty="0" smtClean="0">
                        <a:latin typeface="Cambria Math" panose="02040503050406030204" pitchFamily="18" charset="0"/>
                      </a:rPr>
                      <m:t>≈</m:t>
                    </m:r>
                  </m:oMath>
                </a14:m>
                <a:r>
                  <a:rPr lang="de-DE" sz="1400" spc="50" dirty="0">
                    <a:latin typeface="Nunito Sans" pitchFamily="2" charset="0"/>
                  </a:rPr>
                  <a:t> 670.000 €</a:t>
                </a:r>
              </a:p>
              <a:p>
                <a:pPr lvl="1">
                  <a:spcAft>
                    <a:spcPts val="500"/>
                  </a:spcAft>
                </a:pPr>
                <a:endParaRPr lang="de-DE" sz="1400" spc="50" dirty="0">
                  <a:latin typeface="Nunito Sans" pitchFamily="2" charset="0"/>
                </a:endParaRPr>
              </a:p>
              <a:p>
                <a:pPr marL="742950" lvl="1" indent="-285750">
                  <a:spcAft>
                    <a:spcPts val="500"/>
                  </a:spcAft>
                  <a:buFont typeface="Wingdings" panose="05000000000000000000" pitchFamily="2" charset="2"/>
                  <a:buChar char="Ø"/>
                </a:pPr>
                <a:r>
                  <a:rPr lang="de-DE" sz="1400" spc="50" dirty="0">
                    <a:latin typeface="Nunito Sans" pitchFamily="2" charset="0"/>
                  </a:rPr>
                  <a:t>Wenn der Anteil der geförderten Wohnfläche sinkt, reduziert sich die Gesamtsubvention!</a:t>
                </a:r>
                <a:endParaRPr lang="de-DE" sz="1600" b="1" spc="50" dirty="0">
                  <a:latin typeface="Nunito Sans" pitchFamily="2" charset="0"/>
                </a:endParaRPr>
              </a:p>
              <a:p>
                <a:pPr>
                  <a:spcAft>
                    <a:spcPts val="500"/>
                  </a:spcAft>
                </a:pPr>
                <a:endParaRPr lang="de-DE" sz="1600" b="1" spc="50" dirty="0"/>
              </a:p>
              <a:p>
                <a:pPr>
                  <a:spcAft>
                    <a:spcPts val="500"/>
                  </a:spcAft>
                </a:pPr>
                <a:endParaRPr lang="de-DE" sz="1600" spc="50" dirty="0"/>
              </a:p>
            </p:txBody>
          </p:sp>
        </mc:Choice>
        <mc:Fallback xmlns="">
          <p:sp>
            <p:nvSpPr>
              <p:cNvPr id="7" name="Textfeld 6">
                <a:extLst>
                  <a:ext uri="{FF2B5EF4-FFF2-40B4-BE49-F238E27FC236}">
                    <a16:creationId xmlns:a16="http://schemas.microsoft.com/office/drawing/2014/main" id="{605ED063-487F-4521-9498-3157A94540B6}"/>
                  </a:ext>
                </a:extLst>
              </p:cNvPr>
              <p:cNvSpPr txBox="1">
                <a:spLocks noRot="1" noChangeAspect="1" noMove="1" noResize="1" noEditPoints="1" noAdjustHandles="1" noChangeArrowheads="1" noChangeShapeType="1" noTextEdit="1"/>
              </p:cNvSpPr>
              <p:nvPr/>
            </p:nvSpPr>
            <p:spPr>
              <a:xfrm>
                <a:off x="911424" y="2281189"/>
                <a:ext cx="10369152" cy="2787943"/>
              </a:xfrm>
              <a:prstGeom prst="rect">
                <a:avLst/>
              </a:prstGeom>
              <a:blipFill>
                <a:blip r:embed="rId2"/>
                <a:stretch>
                  <a:fillRect l="-353" t="-437"/>
                </a:stretch>
              </a:blipFill>
            </p:spPr>
            <p:txBody>
              <a:bodyPr/>
              <a:lstStyle/>
              <a:p>
                <a:r>
                  <a:rPr lang="de-DE">
                    <a:noFill/>
                  </a:rPr>
                  <a:t> </a:t>
                </a:r>
              </a:p>
            </p:txBody>
          </p:sp>
        </mc:Fallback>
      </mc:AlternateContent>
      <p:sp>
        <p:nvSpPr>
          <p:cNvPr id="6" name="Foliennummernplatzhalter 5">
            <a:extLst>
              <a:ext uri="{FF2B5EF4-FFF2-40B4-BE49-F238E27FC236}">
                <a16:creationId xmlns:a16="http://schemas.microsoft.com/office/drawing/2014/main" id="{0A4C0A77-4A74-BD2C-40E4-822914F985BB}"/>
              </a:ext>
            </a:extLst>
          </p:cNvPr>
          <p:cNvSpPr>
            <a:spLocks noGrp="1"/>
          </p:cNvSpPr>
          <p:nvPr>
            <p:ph type="sldNum" sz="quarter" idx="12"/>
          </p:nvPr>
        </p:nvSpPr>
        <p:spPr/>
        <p:txBody>
          <a:bodyPr/>
          <a:lstStyle/>
          <a:p>
            <a:fld id="{1354209B-1C1D-024D-901F-5C671C233D00}" type="slidenum">
              <a:rPr lang="de-DE" smtClean="0"/>
              <a:t>40</a:t>
            </a:fld>
            <a:endParaRPr lang="de-DE"/>
          </a:p>
        </p:txBody>
      </p:sp>
      <p:sp>
        <p:nvSpPr>
          <p:cNvPr id="2" name="Fußzeilenplatzhalter 3">
            <a:extLst>
              <a:ext uri="{FF2B5EF4-FFF2-40B4-BE49-F238E27FC236}">
                <a16:creationId xmlns:a16="http://schemas.microsoft.com/office/drawing/2014/main" id="{08C679CE-BBD0-A52F-3120-C0025DE5E3DA}"/>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52548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Darlehen</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344505"/>
          </a:xfrm>
          <a:prstGeom prst="rect">
            <a:avLst/>
          </a:prstGeom>
          <a:noFill/>
        </p:spPr>
        <p:txBody>
          <a:bodyPr wrap="square" rtlCol="0">
            <a:spAutoFit/>
          </a:bodyPr>
          <a:lstStyle/>
          <a:p>
            <a:pPr>
              <a:spcAft>
                <a:spcPts val="500"/>
              </a:spcAft>
            </a:pPr>
            <a:r>
              <a:rPr lang="de-DE" sz="1600" b="1" spc="50" dirty="0">
                <a:latin typeface="Nunito Sans" pitchFamily="2" charset="0"/>
              </a:rPr>
              <a:t>Die Förderung kann in Form eines </a:t>
            </a:r>
            <a:r>
              <a:rPr lang="de-DE" sz="1600" b="1" spc="50" dirty="0">
                <a:solidFill>
                  <a:srgbClr val="FF0000"/>
                </a:solidFill>
                <a:latin typeface="Nunito Sans" pitchFamily="2" charset="0"/>
              </a:rPr>
              <a:t>langfristig zinsverbilligten Darlehens erfolgen </a:t>
            </a:r>
            <a:r>
              <a:rPr lang="de-DE" sz="1600" b="1" spc="50" dirty="0">
                <a:latin typeface="Nunito Sans" pitchFamily="2" charset="0"/>
              </a:rPr>
              <a:t>oder auch vollständig in Form eines </a:t>
            </a:r>
            <a:r>
              <a:rPr lang="de-DE" sz="1600" b="1" spc="50" dirty="0">
                <a:solidFill>
                  <a:srgbClr val="FF0000"/>
                </a:solidFill>
                <a:latin typeface="Nunito Sans" pitchFamily="2" charset="0"/>
              </a:rPr>
              <a:t>Zuschusses </a:t>
            </a:r>
            <a:r>
              <a:rPr lang="de-DE" sz="1600" b="1" spc="50" dirty="0">
                <a:latin typeface="Nunito Sans" pitchFamily="2" charset="0"/>
              </a:rPr>
              <a:t>ausbezahlt werden. </a:t>
            </a:r>
          </a:p>
          <a:p>
            <a:pPr>
              <a:spcAft>
                <a:spcPts val="500"/>
              </a:spcAft>
            </a:pPr>
            <a:endParaRPr lang="de-DE" sz="1600"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Höhe des zinsverbilligten </a:t>
            </a:r>
            <a:r>
              <a:rPr lang="de-DE" sz="1400" b="1" spc="50" dirty="0">
                <a:latin typeface="Nunito Sans" pitchFamily="2" charset="0"/>
              </a:rPr>
              <a:t>Förderdarlehen auf max. </a:t>
            </a:r>
            <a:r>
              <a:rPr lang="de-DE" sz="1400" b="1" spc="50" dirty="0">
                <a:solidFill>
                  <a:srgbClr val="FF0000"/>
                </a:solidFill>
                <a:latin typeface="Nunito Sans" pitchFamily="2" charset="0"/>
              </a:rPr>
              <a:t>80% der berücksichtigungsfähigen Gesamtkosten </a:t>
            </a:r>
            <a:r>
              <a:rPr lang="de-DE" sz="1400" b="1" spc="50" dirty="0">
                <a:latin typeface="Nunito Sans" pitchFamily="2" charset="0"/>
              </a:rPr>
              <a:t>beschränkt.</a:t>
            </a:r>
          </a:p>
          <a:p>
            <a:pPr marL="285750" indent="-285750">
              <a:spcAft>
                <a:spcPts val="500"/>
              </a:spcAft>
              <a:buFont typeface="Wingdings" panose="05000000000000000000" pitchFamily="2" charset="2"/>
              <a:buChar char="Ø"/>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Je höher der Subventionswert, desto höher die Zinsverbilligung und niedriger der Zins</a:t>
            </a:r>
          </a:p>
          <a:p>
            <a:pPr marL="285750" indent="-285750">
              <a:spcAft>
                <a:spcPts val="500"/>
              </a:spcAft>
              <a:buFont typeface="Wingdings" panose="05000000000000000000" pitchFamily="2" charset="2"/>
              <a:buChar char="Ø"/>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Zusätzlich kann ein Ergänzungsdarlehen (zum Marktzins) von der L-Bank in Anspruch genommen werden, wenn noch zusätzlicher Finanzierungsbedarf besteht.</a:t>
            </a:r>
          </a:p>
          <a:p>
            <a:pPr marL="285750" indent="-285750">
              <a:spcAft>
                <a:spcPts val="500"/>
              </a:spcAft>
              <a:buFont typeface="Wingdings" panose="05000000000000000000" pitchFamily="2" charset="2"/>
              <a:buChar char="Ø"/>
            </a:pPr>
            <a:endParaRPr lang="de-DE" sz="1600" b="1" spc="50" dirty="0"/>
          </a:p>
          <a:p>
            <a:pPr>
              <a:spcAft>
                <a:spcPts val="500"/>
              </a:spcAft>
            </a:pPr>
            <a:endParaRPr lang="de-DE" sz="1600" b="1" spc="50" dirty="0"/>
          </a:p>
        </p:txBody>
      </p:sp>
      <p:sp>
        <p:nvSpPr>
          <p:cNvPr id="6" name="Foliennummernplatzhalter 5">
            <a:extLst>
              <a:ext uri="{FF2B5EF4-FFF2-40B4-BE49-F238E27FC236}">
                <a16:creationId xmlns:a16="http://schemas.microsoft.com/office/drawing/2014/main" id="{3CDF4EBF-A700-D204-671D-473015E1B7EA}"/>
              </a:ext>
            </a:extLst>
          </p:cNvPr>
          <p:cNvSpPr>
            <a:spLocks noGrp="1"/>
          </p:cNvSpPr>
          <p:nvPr>
            <p:ph type="sldNum" sz="quarter" idx="12"/>
          </p:nvPr>
        </p:nvSpPr>
        <p:spPr/>
        <p:txBody>
          <a:bodyPr/>
          <a:lstStyle/>
          <a:p>
            <a:fld id="{1354209B-1C1D-024D-901F-5C671C233D00}" type="slidenum">
              <a:rPr lang="de-DE" smtClean="0"/>
              <a:t>41</a:t>
            </a:fld>
            <a:endParaRPr lang="de-DE"/>
          </a:p>
        </p:txBody>
      </p:sp>
      <p:sp>
        <p:nvSpPr>
          <p:cNvPr id="2" name="Fußzeilenplatzhalter 3">
            <a:extLst>
              <a:ext uri="{FF2B5EF4-FFF2-40B4-BE49-F238E27FC236}">
                <a16:creationId xmlns:a16="http://schemas.microsoft.com/office/drawing/2014/main" id="{F54FEC6D-0B74-5521-5B08-044A16060711}"/>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295361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0%-Darlehen</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648896"/>
          </a:xfrm>
          <a:prstGeom prst="rect">
            <a:avLst/>
          </a:prstGeom>
          <a:noFill/>
        </p:spPr>
        <p:txBody>
          <a:bodyPr wrap="square" rtlCol="0">
            <a:spAutoFit/>
          </a:bodyPr>
          <a:lstStyle/>
          <a:p>
            <a:pPr marL="285750" indent="-285750">
              <a:spcAft>
                <a:spcPts val="500"/>
              </a:spcAft>
              <a:buFont typeface="Wingdings" panose="05000000000000000000" pitchFamily="2" charset="2"/>
              <a:buChar char="Ø"/>
            </a:pPr>
            <a:endParaRPr lang="de-DE" sz="1600" b="1" spc="50" dirty="0"/>
          </a:p>
          <a:p>
            <a:pPr>
              <a:spcAft>
                <a:spcPts val="500"/>
              </a:spcAft>
            </a:pPr>
            <a:endParaRPr lang="de-DE" sz="1600" b="1" spc="50" dirty="0"/>
          </a:p>
        </p:txBody>
      </p:sp>
      <p:sp>
        <p:nvSpPr>
          <p:cNvPr id="6" name="Textfeld 5">
            <a:extLst>
              <a:ext uri="{FF2B5EF4-FFF2-40B4-BE49-F238E27FC236}">
                <a16:creationId xmlns:a16="http://schemas.microsoft.com/office/drawing/2014/main" id="{EDFE4D07-C8C2-7BF9-E527-DE9394ED1E8E}"/>
              </a:ext>
            </a:extLst>
          </p:cNvPr>
          <p:cNvSpPr txBox="1"/>
          <p:nvPr/>
        </p:nvSpPr>
        <p:spPr>
          <a:xfrm>
            <a:off x="7565366" y="3118996"/>
            <a:ext cx="3624532" cy="3108543"/>
          </a:xfrm>
          <a:prstGeom prst="rect">
            <a:avLst/>
          </a:prstGeom>
          <a:noFill/>
        </p:spPr>
        <p:txBody>
          <a:bodyPr wrap="square" rtlCol="0">
            <a:spAutoFit/>
          </a:bodyPr>
          <a:lstStyle/>
          <a:p>
            <a:pPr marL="285750" indent="-285750">
              <a:buFont typeface="Wingdings" panose="05000000000000000000" pitchFamily="2" charset="2"/>
              <a:buChar char="Ø"/>
            </a:pPr>
            <a:r>
              <a:rPr lang="de-DE" sz="1400" dirty="0">
                <a:latin typeface="Nunito Sans" pitchFamily="2" charset="0"/>
              </a:rPr>
              <a:t>Möglichkeit eines Zinssatzes von 0,0 %</a:t>
            </a:r>
          </a:p>
          <a:p>
            <a:pPr marL="285750" indent="-285750">
              <a:buFont typeface="Wingdings" panose="05000000000000000000" pitchFamily="2" charset="2"/>
              <a:buChar char="Ø"/>
            </a:pPr>
            <a:endParaRPr lang="de-DE" sz="1400" dirty="0">
              <a:latin typeface="Nunito Sans" pitchFamily="2" charset="0"/>
            </a:endParaRPr>
          </a:p>
          <a:p>
            <a:pPr marL="285750" indent="-285750">
              <a:buFont typeface="Wingdings" panose="05000000000000000000" pitchFamily="2" charset="2"/>
              <a:buChar char="Ø"/>
            </a:pPr>
            <a:r>
              <a:rPr lang="de-DE" sz="1400" dirty="0">
                <a:latin typeface="Nunito Sans" pitchFamily="2" charset="0"/>
              </a:rPr>
              <a:t>Reicht der Subventionswert nicht aus, um die vorgesehene Zinsverbilligung auf 0,0 Prozent zu erreichen, kann wahlweise die Höhe des Förderdarlehensbetrags anteilig gekürzt werden …</a:t>
            </a:r>
          </a:p>
          <a:p>
            <a:pPr marL="285750" indent="-285750">
              <a:buFont typeface="Wingdings" panose="05000000000000000000" pitchFamily="2" charset="2"/>
              <a:buChar char="Ø"/>
            </a:pPr>
            <a:endParaRPr lang="de-DE" sz="1400" dirty="0">
              <a:latin typeface="Nunito Sans" pitchFamily="2" charset="0"/>
            </a:endParaRPr>
          </a:p>
          <a:p>
            <a:pPr marL="285750" indent="-285750">
              <a:buFont typeface="Wingdings" panose="05000000000000000000" pitchFamily="2" charset="2"/>
              <a:buChar char="Ø"/>
            </a:pPr>
            <a:r>
              <a:rPr lang="de-DE" sz="1400" b="1" dirty="0">
                <a:solidFill>
                  <a:srgbClr val="FF0000"/>
                </a:solidFill>
                <a:latin typeface="Nunito Sans" pitchFamily="2" charset="0"/>
              </a:rPr>
              <a:t>Achtung:        </a:t>
            </a:r>
            <a:r>
              <a:rPr lang="de-DE" sz="1400" dirty="0">
                <a:solidFill>
                  <a:srgbClr val="FF0000"/>
                </a:solidFill>
                <a:latin typeface="Nunito Sans" pitchFamily="2" charset="0"/>
              </a:rPr>
              <a:t>Darlehensvolumen ist </a:t>
            </a:r>
          </a:p>
          <a:p>
            <a:r>
              <a:rPr lang="de-DE" sz="1400" dirty="0">
                <a:solidFill>
                  <a:srgbClr val="FF0000"/>
                </a:solidFill>
                <a:latin typeface="Nunito Sans" pitchFamily="2" charset="0"/>
              </a:rPr>
              <a:t>                               nur von der L-Bank und </a:t>
            </a:r>
          </a:p>
          <a:p>
            <a:r>
              <a:rPr lang="de-DE" sz="1400" dirty="0">
                <a:solidFill>
                  <a:srgbClr val="FF0000"/>
                </a:solidFill>
                <a:latin typeface="Nunito Sans" pitchFamily="2" charset="0"/>
              </a:rPr>
              <a:t>                               im Einzelfall bestimmbar</a:t>
            </a:r>
          </a:p>
          <a:p>
            <a:endParaRPr lang="de-DE" sz="1400" dirty="0">
              <a:solidFill>
                <a:srgbClr val="FF0000"/>
              </a:solidFill>
              <a:latin typeface="Nunito Sans" pitchFamily="2" charset="0"/>
            </a:endParaRPr>
          </a:p>
          <a:p>
            <a:r>
              <a:rPr lang="de-DE" sz="1400" dirty="0">
                <a:solidFill>
                  <a:srgbClr val="FF0000"/>
                </a:solidFill>
                <a:latin typeface="Nunito Sans" pitchFamily="2" charset="0"/>
              </a:rPr>
              <a:t>                               </a:t>
            </a:r>
            <a:endParaRPr lang="de-DE" sz="1400" dirty="0">
              <a:latin typeface="Nunito Sans" pitchFamily="2" charset="0"/>
            </a:endParaRPr>
          </a:p>
        </p:txBody>
      </p:sp>
      <p:pic>
        <p:nvPicPr>
          <p:cNvPr id="9" name="Grafik 8">
            <a:extLst>
              <a:ext uri="{FF2B5EF4-FFF2-40B4-BE49-F238E27FC236}">
                <a16:creationId xmlns:a16="http://schemas.microsoft.com/office/drawing/2014/main" id="{9D00AAC9-6D66-A301-23EC-B830715687C0}"/>
              </a:ext>
            </a:extLst>
          </p:cNvPr>
          <p:cNvPicPr>
            <a:picLocks noChangeAspect="1"/>
          </p:cNvPicPr>
          <p:nvPr/>
        </p:nvPicPr>
        <p:blipFill>
          <a:blip r:embed="rId2"/>
          <a:stretch>
            <a:fillRect/>
          </a:stretch>
        </p:blipFill>
        <p:spPr>
          <a:xfrm>
            <a:off x="930527" y="2171111"/>
            <a:ext cx="6174361" cy="3711653"/>
          </a:xfrm>
          <a:prstGeom prst="rect">
            <a:avLst/>
          </a:prstGeom>
        </p:spPr>
      </p:pic>
      <p:sp>
        <p:nvSpPr>
          <p:cNvPr id="8" name="Foliennummernplatzhalter 7">
            <a:extLst>
              <a:ext uri="{FF2B5EF4-FFF2-40B4-BE49-F238E27FC236}">
                <a16:creationId xmlns:a16="http://schemas.microsoft.com/office/drawing/2014/main" id="{E510788B-DCFF-D070-80A7-A34A4BBF29A0}"/>
              </a:ext>
            </a:extLst>
          </p:cNvPr>
          <p:cNvSpPr>
            <a:spLocks noGrp="1"/>
          </p:cNvSpPr>
          <p:nvPr>
            <p:ph type="sldNum" sz="quarter" idx="12"/>
          </p:nvPr>
        </p:nvSpPr>
        <p:spPr/>
        <p:txBody>
          <a:bodyPr/>
          <a:lstStyle/>
          <a:p>
            <a:fld id="{1354209B-1C1D-024D-901F-5C671C233D00}" type="slidenum">
              <a:rPr lang="de-DE" smtClean="0"/>
              <a:t>42</a:t>
            </a:fld>
            <a:endParaRPr lang="de-DE" dirty="0"/>
          </a:p>
        </p:txBody>
      </p:sp>
      <p:sp>
        <p:nvSpPr>
          <p:cNvPr id="2" name="Fußzeilenplatzhalter 3">
            <a:extLst>
              <a:ext uri="{FF2B5EF4-FFF2-40B4-BE49-F238E27FC236}">
                <a16:creationId xmlns:a16="http://schemas.microsoft.com/office/drawing/2014/main" id="{DE8E0F51-201B-0A84-E802-5D3D3A301D9D}"/>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
        <p:nvSpPr>
          <p:cNvPr id="3" name="Textfeld 2">
            <a:extLst>
              <a:ext uri="{FF2B5EF4-FFF2-40B4-BE49-F238E27FC236}">
                <a16:creationId xmlns:a16="http://schemas.microsoft.com/office/drawing/2014/main" id="{6C3F814E-0C16-2649-162E-47A121149513}"/>
              </a:ext>
            </a:extLst>
          </p:cNvPr>
          <p:cNvSpPr txBox="1"/>
          <p:nvPr/>
        </p:nvSpPr>
        <p:spPr>
          <a:xfrm>
            <a:off x="930527" y="5634556"/>
            <a:ext cx="1301229" cy="215444"/>
          </a:xfrm>
          <a:prstGeom prst="rect">
            <a:avLst/>
          </a:prstGeom>
          <a:noFill/>
        </p:spPr>
        <p:txBody>
          <a:bodyPr wrap="square" rtlCol="0">
            <a:spAutoFit/>
          </a:bodyPr>
          <a:lstStyle/>
          <a:p>
            <a:r>
              <a:rPr lang="de-DE" sz="800" dirty="0">
                <a:solidFill>
                  <a:schemeClr val="bg1"/>
                </a:solidFill>
              </a:rPr>
              <a:t>Abbildung: Stadt Freiburg </a:t>
            </a:r>
          </a:p>
        </p:txBody>
      </p:sp>
    </p:spTree>
    <p:extLst>
      <p:ext uri="{BB962C8B-B14F-4D97-AF65-F5344CB8AC3E}">
        <p14:creationId xmlns:p14="http://schemas.microsoft.com/office/powerpoint/2010/main" val="18244452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Darlehen</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648896"/>
          </a:xfrm>
          <a:prstGeom prst="rect">
            <a:avLst/>
          </a:prstGeom>
          <a:noFill/>
        </p:spPr>
        <p:txBody>
          <a:bodyPr wrap="square" rtlCol="0">
            <a:spAutoFit/>
          </a:bodyPr>
          <a:lstStyle/>
          <a:p>
            <a:pPr marL="285750" indent="-285750">
              <a:spcAft>
                <a:spcPts val="500"/>
              </a:spcAft>
              <a:buFont typeface="Wingdings" panose="05000000000000000000" pitchFamily="2" charset="2"/>
              <a:buChar char="Ø"/>
            </a:pPr>
            <a:endParaRPr lang="de-DE" sz="1600" b="1" spc="50" dirty="0"/>
          </a:p>
          <a:p>
            <a:pPr>
              <a:spcAft>
                <a:spcPts val="500"/>
              </a:spcAft>
            </a:pPr>
            <a:endParaRPr lang="de-DE" sz="1600" b="1" spc="50" dirty="0"/>
          </a:p>
        </p:txBody>
      </p:sp>
      <p:sp>
        <p:nvSpPr>
          <p:cNvPr id="6" name="Textfeld 5">
            <a:extLst>
              <a:ext uri="{FF2B5EF4-FFF2-40B4-BE49-F238E27FC236}">
                <a16:creationId xmlns:a16="http://schemas.microsoft.com/office/drawing/2014/main" id="{EDFE4D07-C8C2-7BF9-E527-DE9394ED1E8E}"/>
              </a:ext>
            </a:extLst>
          </p:cNvPr>
          <p:cNvSpPr txBox="1"/>
          <p:nvPr/>
        </p:nvSpPr>
        <p:spPr>
          <a:xfrm>
            <a:off x="7565366" y="3118996"/>
            <a:ext cx="3624532" cy="2246769"/>
          </a:xfrm>
          <a:prstGeom prst="rect">
            <a:avLst/>
          </a:prstGeom>
          <a:noFill/>
        </p:spPr>
        <p:txBody>
          <a:bodyPr wrap="square" rtlCol="0">
            <a:spAutoFit/>
          </a:bodyPr>
          <a:lstStyle/>
          <a:p>
            <a:pPr marL="285750" indent="-285750">
              <a:buFont typeface="Wingdings" panose="05000000000000000000" pitchFamily="2" charset="2"/>
              <a:buChar char="Ø"/>
            </a:pPr>
            <a:r>
              <a:rPr lang="de-DE" sz="1400" dirty="0">
                <a:latin typeface="Nunito Sans" pitchFamily="2" charset="0"/>
              </a:rPr>
              <a:t>…oder ein Förderdarlehen bis zur maximalen Höhe unter Einsatz des errechneten Subventionswertes mit einer dem Marktgeschehen entsprechenden Gesamtverzinsung in Anspruch genommen werden.</a:t>
            </a:r>
          </a:p>
          <a:p>
            <a:pPr marL="285750" indent="-285750">
              <a:buFont typeface="Wingdings" panose="05000000000000000000" pitchFamily="2" charset="2"/>
              <a:buChar char="Ø"/>
            </a:pPr>
            <a:endParaRPr lang="de-DE" sz="1400" dirty="0">
              <a:latin typeface="Nunito Sans" pitchFamily="2" charset="0"/>
            </a:endParaRPr>
          </a:p>
          <a:p>
            <a:pPr marL="285750" indent="-285750">
              <a:buFont typeface="Wingdings" panose="05000000000000000000" pitchFamily="2" charset="2"/>
              <a:buChar char="Ø"/>
            </a:pPr>
            <a:r>
              <a:rPr lang="de-DE" sz="1400" b="1" dirty="0">
                <a:solidFill>
                  <a:srgbClr val="FF0000"/>
                </a:solidFill>
                <a:latin typeface="Nunito Sans" pitchFamily="2" charset="0"/>
              </a:rPr>
              <a:t>Achtung:        </a:t>
            </a:r>
            <a:r>
              <a:rPr lang="de-DE" sz="1400" dirty="0">
                <a:solidFill>
                  <a:srgbClr val="FF0000"/>
                </a:solidFill>
                <a:latin typeface="Nunito Sans" pitchFamily="2" charset="0"/>
              </a:rPr>
              <a:t>Zinssatz ist nur von der    </a:t>
            </a:r>
          </a:p>
          <a:p>
            <a:r>
              <a:rPr lang="de-DE" sz="1400" dirty="0">
                <a:solidFill>
                  <a:srgbClr val="FF0000"/>
                </a:solidFill>
                <a:latin typeface="Nunito Sans" pitchFamily="2" charset="0"/>
              </a:rPr>
              <a:t>                               L-Bank und im Einzelfall  </a:t>
            </a:r>
          </a:p>
          <a:p>
            <a:r>
              <a:rPr lang="de-DE" sz="1400" dirty="0">
                <a:solidFill>
                  <a:srgbClr val="FF0000"/>
                </a:solidFill>
                <a:latin typeface="Nunito Sans" pitchFamily="2" charset="0"/>
              </a:rPr>
              <a:t>                               bestimmbar</a:t>
            </a:r>
          </a:p>
        </p:txBody>
      </p:sp>
      <p:sp>
        <p:nvSpPr>
          <p:cNvPr id="8" name="Foliennummernplatzhalter 7">
            <a:extLst>
              <a:ext uri="{FF2B5EF4-FFF2-40B4-BE49-F238E27FC236}">
                <a16:creationId xmlns:a16="http://schemas.microsoft.com/office/drawing/2014/main" id="{E510788B-DCFF-D070-80A7-A34A4BBF29A0}"/>
              </a:ext>
            </a:extLst>
          </p:cNvPr>
          <p:cNvSpPr>
            <a:spLocks noGrp="1"/>
          </p:cNvSpPr>
          <p:nvPr>
            <p:ph type="sldNum" sz="quarter" idx="12"/>
          </p:nvPr>
        </p:nvSpPr>
        <p:spPr/>
        <p:txBody>
          <a:bodyPr/>
          <a:lstStyle/>
          <a:p>
            <a:fld id="{1354209B-1C1D-024D-901F-5C671C233D00}" type="slidenum">
              <a:rPr lang="de-DE" smtClean="0"/>
              <a:t>43</a:t>
            </a:fld>
            <a:endParaRPr lang="de-DE"/>
          </a:p>
        </p:txBody>
      </p:sp>
      <p:pic>
        <p:nvPicPr>
          <p:cNvPr id="3" name="Grafik 2">
            <a:extLst>
              <a:ext uri="{FF2B5EF4-FFF2-40B4-BE49-F238E27FC236}">
                <a16:creationId xmlns:a16="http://schemas.microsoft.com/office/drawing/2014/main" id="{84032BB5-E8BF-B8A0-D75D-D2A26304ED1C}"/>
              </a:ext>
            </a:extLst>
          </p:cNvPr>
          <p:cNvPicPr>
            <a:picLocks noChangeAspect="1"/>
          </p:cNvPicPr>
          <p:nvPr/>
        </p:nvPicPr>
        <p:blipFill>
          <a:blip r:embed="rId2"/>
          <a:stretch>
            <a:fillRect/>
          </a:stretch>
        </p:blipFill>
        <p:spPr>
          <a:xfrm>
            <a:off x="930527" y="2171110"/>
            <a:ext cx="6174361" cy="3711653"/>
          </a:xfrm>
          <a:prstGeom prst="rect">
            <a:avLst/>
          </a:prstGeom>
        </p:spPr>
      </p:pic>
      <p:sp>
        <p:nvSpPr>
          <p:cNvPr id="2" name="Fußzeilenplatzhalter 3">
            <a:extLst>
              <a:ext uri="{FF2B5EF4-FFF2-40B4-BE49-F238E27FC236}">
                <a16:creationId xmlns:a16="http://schemas.microsoft.com/office/drawing/2014/main" id="{C8903300-55DD-A18B-6ADB-79D58E655C24}"/>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
        <p:nvSpPr>
          <p:cNvPr id="9" name="Textfeld 8">
            <a:extLst>
              <a:ext uri="{FF2B5EF4-FFF2-40B4-BE49-F238E27FC236}">
                <a16:creationId xmlns:a16="http://schemas.microsoft.com/office/drawing/2014/main" id="{78A1B901-A21D-6E53-1E37-0C278B710168}"/>
              </a:ext>
            </a:extLst>
          </p:cNvPr>
          <p:cNvSpPr txBox="1"/>
          <p:nvPr/>
        </p:nvSpPr>
        <p:spPr>
          <a:xfrm>
            <a:off x="930527" y="5634556"/>
            <a:ext cx="1301229" cy="215444"/>
          </a:xfrm>
          <a:prstGeom prst="rect">
            <a:avLst/>
          </a:prstGeom>
          <a:noFill/>
        </p:spPr>
        <p:txBody>
          <a:bodyPr wrap="square" rtlCol="0">
            <a:spAutoFit/>
          </a:bodyPr>
          <a:lstStyle/>
          <a:p>
            <a:r>
              <a:rPr lang="de-DE" sz="800" dirty="0">
                <a:solidFill>
                  <a:schemeClr val="bg1"/>
                </a:solidFill>
              </a:rPr>
              <a:t>Abbildung: Stadt Freiburg </a:t>
            </a:r>
          </a:p>
        </p:txBody>
      </p:sp>
    </p:spTree>
    <p:extLst>
      <p:ext uri="{BB962C8B-B14F-4D97-AF65-F5344CB8AC3E}">
        <p14:creationId xmlns:p14="http://schemas.microsoft.com/office/powerpoint/2010/main" val="3922535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Zuschuss</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003386"/>
          </a:xfrm>
          <a:prstGeom prst="rect">
            <a:avLst/>
          </a:prstGeom>
          <a:noFill/>
        </p:spPr>
        <p:txBody>
          <a:bodyPr wrap="square" rtlCol="0">
            <a:spAutoFit/>
          </a:bodyPr>
          <a:lstStyle/>
          <a:p>
            <a:pPr>
              <a:spcAft>
                <a:spcPts val="500"/>
              </a:spcAft>
            </a:pPr>
            <a:r>
              <a:rPr lang="de-DE" sz="1600" b="1" spc="50" dirty="0">
                <a:latin typeface="Nunito Sans" pitchFamily="2" charset="0"/>
              </a:rPr>
              <a:t>Die Förderung </a:t>
            </a:r>
            <a:r>
              <a:rPr lang="de-DE" sz="1600" spc="50" dirty="0">
                <a:latin typeface="Nunito Sans" pitchFamily="2" charset="0"/>
              </a:rPr>
              <a:t>kann in Form eines langfristig zinsverbilligten Darlehens erfolgen oder auch vollständig in </a:t>
            </a:r>
            <a:r>
              <a:rPr lang="de-DE" sz="1600" b="1" spc="50" dirty="0">
                <a:solidFill>
                  <a:srgbClr val="FF0000"/>
                </a:solidFill>
                <a:latin typeface="Nunito Sans" pitchFamily="2" charset="0"/>
              </a:rPr>
              <a:t>Form eines Zuschusses </a:t>
            </a:r>
            <a:r>
              <a:rPr lang="de-DE" sz="1600" b="1" spc="50" dirty="0">
                <a:latin typeface="Nunito Sans" pitchFamily="2" charset="0"/>
              </a:rPr>
              <a:t>ausbezahlt werden. </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600" b="1" spc="50" dirty="0">
                <a:latin typeface="Nunito Sans" pitchFamily="2" charset="0"/>
              </a:rPr>
              <a:t>Zuschusshöhe entspricht dem Subventionswert </a:t>
            </a:r>
            <a:r>
              <a:rPr lang="de-DE" sz="1600" spc="50" dirty="0">
                <a:latin typeface="Nunito Sans" pitchFamily="2" charset="0"/>
              </a:rPr>
              <a:t>(siehe Rechenbeispiele)</a:t>
            </a:r>
          </a:p>
          <a:p>
            <a:pPr>
              <a:spcAft>
                <a:spcPts val="500"/>
              </a:spcAft>
            </a:pPr>
            <a:endParaRPr lang="de-DE" sz="1600" b="1" spc="50" dirty="0">
              <a:latin typeface="Nunito Sans" pitchFamily="2" charset="0"/>
            </a:endParaRPr>
          </a:p>
          <a:p>
            <a:pPr>
              <a:spcAft>
                <a:spcPts val="500"/>
              </a:spcAft>
            </a:pPr>
            <a:r>
              <a:rPr lang="de-DE" sz="1600" b="1" spc="50" dirty="0">
                <a:latin typeface="Nunito Sans" pitchFamily="2" charset="0"/>
              </a:rPr>
              <a:t>Hinweis: 	In der aktuellen Förderpraxis hat die L-Bank bei neu zugründenden </a:t>
            </a:r>
          </a:p>
          <a:p>
            <a:pPr>
              <a:spcAft>
                <a:spcPts val="500"/>
              </a:spcAft>
            </a:pPr>
            <a:r>
              <a:rPr lang="de-DE" sz="1600" b="1" spc="50" dirty="0">
                <a:latin typeface="Nunito Sans" pitchFamily="2" charset="0"/>
              </a:rPr>
              <a:t>  		Wohnungsbaugenossenschaften oder Syndikatsprojekten nur die Zuschussvariante 		angeboten </a:t>
            </a:r>
          </a:p>
          <a:p>
            <a:pPr marL="285750" indent="-285750">
              <a:spcAft>
                <a:spcPts val="500"/>
              </a:spcAft>
              <a:buFont typeface="Wingdings" panose="05000000000000000000" pitchFamily="2" charset="2"/>
              <a:buChar char="Ø"/>
            </a:pPr>
            <a:endParaRPr lang="de-DE" sz="1600" b="1" spc="50" dirty="0"/>
          </a:p>
          <a:p>
            <a:pPr>
              <a:spcAft>
                <a:spcPts val="500"/>
              </a:spcAft>
            </a:pPr>
            <a:endParaRPr lang="de-DE" sz="1600" b="1" spc="50" dirty="0"/>
          </a:p>
        </p:txBody>
      </p:sp>
      <p:sp>
        <p:nvSpPr>
          <p:cNvPr id="6" name="Foliennummernplatzhalter 5">
            <a:extLst>
              <a:ext uri="{FF2B5EF4-FFF2-40B4-BE49-F238E27FC236}">
                <a16:creationId xmlns:a16="http://schemas.microsoft.com/office/drawing/2014/main" id="{FF5C1A0D-6C68-9619-A73D-613F51489322}"/>
              </a:ext>
            </a:extLst>
          </p:cNvPr>
          <p:cNvSpPr>
            <a:spLocks noGrp="1"/>
          </p:cNvSpPr>
          <p:nvPr>
            <p:ph type="sldNum" sz="quarter" idx="12"/>
          </p:nvPr>
        </p:nvSpPr>
        <p:spPr/>
        <p:txBody>
          <a:bodyPr/>
          <a:lstStyle/>
          <a:p>
            <a:fld id="{1354209B-1C1D-024D-901F-5C671C233D00}" type="slidenum">
              <a:rPr lang="de-DE" smtClean="0"/>
              <a:t>44</a:t>
            </a:fld>
            <a:endParaRPr lang="de-DE"/>
          </a:p>
        </p:txBody>
      </p:sp>
      <p:sp>
        <p:nvSpPr>
          <p:cNvPr id="2" name="Fußzeilenplatzhalter 3">
            <a:extLst>
              <a:ext uri="{FF2B5EF4-FFF2-40B4-BE49-F238E27FC236}">
                <a16:creationId xmlns:a16="http://schemas.microsoft.com/office/drawing/2014/main" id="{2C0901E0-548A-FEC5-E7A1-40C883D239B9}"/>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7804072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Subventionswertberechnung / Auszahlung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281189"/>
            <a:ext cx="10369152" cy="3193182"/>
          </a:xfrm>
          <a:prstGeom prst="rect">
            <a:avLst/>
          </a:prstGeom>
          <a:noFill/>
        </p:spPr>
        <p:txBody>
          <a:bodyPr wrap="square" rtlCol="0">
            <a:spAutoFit/>
          </a:bodyPr>
          <a:lstStyle/>
          <a:p>
            <a:pPr>
              <a:spcAft>
                <a:spcPts val="500"/>
              </a:spcAft>
            </a:pPr>
            <a:r>
              <a:rPr lang="de-DE" sz="1600" b="1" spc="50" dirty="0">
                <a:latin typeface="Nunito Sans" pitchFamily="2" charset="0"/>
              </a:rPr>
              <a:t>Die Auszahlung des Fördermittel (Darlehen oder Zuschuss) erfolgt baubegleitend / Auszahlungsantrag erforderlich:</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30% 	Kellerdecke</a:t>
            </a:r>
          </a:p>
          <a:p>
            <a:pPr marL="285750" indent="-285750">
              <a:spcAft>
                <a:spcPts val="500"/>
              </a:spcAft>
              <a:buFont typeface="Wingdings" panose="05000000000000000000" pitchFamily="2" charset="2"/>
              <a:buChar char="Ø"/>
            </a:pPr>
            <a:r>
              <a:rPr lang="de-DE" sz="1400" spc="50" dirty="0">
                <a:latin typeface="Nunito Sans" pitchFamily="2" charset="0"/>
              </a:rPr>
              <a:t>45% 	Decke über letztem Geschoss</a:t>
            </a:r>
          </a:p>
          <a:p>
            <a:pPr marL="285750" indent="-285750">
              <a:spcAft>
                <a:spcPts val="500"/>
              </a:spcAft>
              <a:buFont typeface="Wingdings" panose="05000000000000000000" pitchFamily="2" charset="2"/>
              <a:buChar char="Ø"/>
            </a:pPr>
            <a:r>
              <a:rPr lang="de-DE" sz="1400" spc="50" dirty="0">
                <a:latin typeface="Nunito Sans" pitchFamily="2" charset="0"/>
              </a:rPr>
              <a:t>60%	Rohbau inkl. Dach</a:t>
            </a:r>
          </a:p>
          <a:p>
            <a:pPr marL="285750" indent="-285750">
              <a:spcAft>
                <a:spcPts val="500"/>
              </a:spcAft>
              <a:buFont typeface="Wingdings" panose="05000000000000000000" pitchFamily="2" charset="2"/>
              <a:buChar char="Ø"/>
            </a:pPr>
            <a:r>
              <a:rPr lang="de-DE" sz="1400" spc="50" dirty="0">
                <a:latin typeface="Nunito Sans" pitchFamily="2" charset="0"/>
              </a:rPr>
              <a:t>75%	Rohinstallation</a:t>
            </a:r>
          </a:p>
          <a:p>
            <a:pPr marL="285750" indent="-285750">
              <a:spcAft>
                <a:spcPts val="500"/>
              </a:spcAft>
              <a:buFont typeface="Wingdings" panose="05000000000000000000" pitchFamily="2" charset="2"/>
              <a:buChar char="Ø"/>
            </a:pPr>
            <a:r>
              <a:rPr lang="de-DE" sz="1400" spc="50" dirty="0">
                <a:latin typeface="Nunito Sans" pitchFamily="2" charset="0"/>
              </a:rPr>
              <a:t>90%	Innenausbau</a:t>
            </a:r>
          </a:p>
          <a:p>
            <a:pPr marL="285750" indent="-285750">
              <a:spcAft>
                <a:spcPts val="500"/>
              </a:spcAft>
              <a:buFont typeface="Wingdings" panose="05000000000000000000" pitchFamily="2" charset="2"/>
              <a:buChar char="Ø"/>
            </a:pPr>
            <a:r>
              <a:rPr lang="de-DE" sz="1400" spc="50" dirty="0">
                <a:latin typeface="Nunito Sans" pitchFamily="2" charset="0"/>
              </a:rPr>
              <a:t>100%	Fertigstellung (Außenputz, Stellplatz/Garage, Außenanlagen)</a:t>
            </a:r>
          </a:p>
          <a:p>
            <a:pPr marL="285750" indent="-285750">
              <a:spcAft>
                <a:spcPts val="500"/>
              </a:spcAft>
              <a:buFont typeface="Wingdings" panose="05000000000000000000" pitchFamily="2" charset="2"/>
              <a:buChar char="Ø"/>
            </a:pPr>
            <a:endParaRPr lang="de-DE" sz="1600" b="1" spc="50" dirty="0"/>
          </a:p>
          <a:p>
            <a:pPr>
              <a:spcAft>
                <a:spcPts val="500"/>
              </a:spcAft>
            </a:pPr>
            <a:endParaRPr lang="de-DE" sz="1600" b="1" spc="50" dirty="0"/>
          </a:p>
        </p:txBody>
      </p:sp>
      <p:sp>
        <p:nvSpPr>
          <p:cNvPr id="4" name="Pfeil: nach rechts 3">
            <a:extLst>
              <a:ext uri="{FF2B5EF4-FFF2-40B4-BE49-F238E27FC236}">
                <a16:creationId xmlns:a16="http://schemas.microsoft.com/office/drawing/2014/main" id="{E1BB2902-8721-BB8E-3DCF-0BEBEB9C52EB}"/>
              </a:ext>
            </a:extLst>
          </p:cNvPr>
          <p:cNvSpPr/>
          <p:nvPr/>
        </p:nvSpPr>
        <p:spPr>
          <a:xfrm>
            <a:off x="930527" y="5029200"/>
            <a:ext cx="1458990" cy="81950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53D4E34A-DABF-A759-346D-A33452AD3E9E}"/>
              </a:ext>
            </a:extLst>
          </p:cNvPr>
          <p:cNvSpPr txBox="1"/>
          <p:nvPr/>
        </p:nvSpPr>
        <p:spPr>
          <a:xfrm>
            <a:off x="2596551" y="5176585"/>
            <a:ext cx="7901796" cy="523220"/>
          </a:xfrm>
          <a:prstGeom prst="rect">
            <a:avLst/>
          </a:prstGeom>
          <a:noFill/>
        </p:spPr>
        <p:txBody>
          <a:bodyPr wrap="square" rtlCol="0">
            <a:spAutoFit/>
          </a:bodyPr>
          <a:lstStyle/>
          <a:p>
            <a:r>
              <a:rPr lang="de-DE" sz="1400" dirty="0">
                <a:latin typeface="Nunito Sans" pitchFamily="2" charset="0"/>
              </a:rPr>
              <a:t>Die ersten Fördermittel erhalten Sie nach Fertigstellung der Kellerdecke und</a:t>
            </a:r>
          </a:p>
          <a:p>
            <a:r>
              <a:rPr lang="de-DE" sz="1400" dirty="0">
                <a:latin typeface="Nunito Sans" pitchFamily="2" charset="0"/>
              </a:rPr>
              <a:t>Auszahlungsantrag. </a:t>
            </a:r>
            <a:r>
              <a:rPr lang="de-DE" sz="1400" dirty="0">
                <a:solidFill>
                  <a:srgbClr val="FF0000"/>
                </a:solidFill>
                <a:latin typeface="Nunito Sans" pitchFamily="2" charset="0"/>
              </a:rPr>
              <a:t>Die bis dahin anfallenden Kosten müssen somit immer vorfinanziert werden!</a:t>
            </a:r>
          </a:p>
        </p:txBody>
      </p:sp>
      <p:sp>
        <p:nvSpPr>
          <p:cNvPr id="9" name="Foliennummernplatzhalter 8">
            <a:extLst>
              <a:ext uri="{FF2B5EF4-FFF2-40B4-BE49-F238E27FC236}">
                <a16:creationId xmlns:a16="http://schemas.microsoft.com/office/drawing/2014/main" id="{5C71B001-5633-C576-F297-863470137AA4}"/>
              </a:ext>
            </a:extLst>
          </p:cNvPr>
          <p:cNvSpPr>
            <a:spLocks noGrp="1"/>
          </p:cNvSpPr>
          <p:nvPr>
            <p:ph type="sldNum" sz="quarter" idx="12"/>
          </p:nvPr>
        </p:nvSpPr>
        <p:spPr/>
        <p:txBody>
          <a:bodyPr/>
          <a:lstStyle/>
          <a:p>
            <a:fld id="{1354209B-1C1D-024D-901F-5C671C233D00}" type="slidenum">
              <a:rPr lang="de-DE" smtClean="0"/>
              <a:t>45</a:t>
            </a:fld>
            <a:endParaRPr lang="de-DE"/>
          </a:p>
        </p:txBody>
      </p:sp>
      <p:sp>
        <p:nvSpPr>
          <p:cNvPr id="2" name="Fußzeilenplatzhalter 3">
            <a:extLst>
              <a:ext uri="{FF2B5EF4-FFF2-40B4-BE49-F238E27FC236}">
                <a16:creationId xmlns:a16="http://schemas.microsoft.com/office/drawing/2014/main" id="{45EF3F44-EE44-A2C9-EC9C-90C8DA12E771}"/>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089357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2431435"/>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Grundsätzlich:</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Geförderte und sozialgebundene Mietwohnungen (Sozialmietwohnungen) dürfen ausschließlich wohnberechtigten Haushalten, die diese </a:t>
            </a:r>
            <a:r>
              <a:rPr lang="de-DE" sz="1400" b="1" spc="50" dirty="0">
                <a:latin typeface="Nunito Sans" pitchFamily="2" charset="0"/>
              </a:rPr>
              <a:t>Berechtigung durch einen Wohnberechtigungsschein </a:t>
            </a:r>
            <a:r>
              <a:rPr lang="de-DE" sz="1400" spc="50" dirty="0">
                <a:latin typeface="Nunito Sans" pitchFamily="2" charset="0"/>
              </a:rPr>
              <a:t>nachzuweisen haben, überlassen werden.</a:t>
            </a: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Beschränkungen der allgemeinen Belegungsbindung</a:t>
            </a:r>
            <a:r>
              <a:rPr lang="de-DE" sz="1400" spc="50" dirty="0">
                <a:latin typeface="Nunito Sans" pitchFamily="2" charset="0"/>
              </a:rPr>
              <a:t>, indem die Überlassung des sozial gebundenen Mietwohnraums hiervon abweichend </a:t>
            </a:r>
            <a:r>
              <a:rPr lang="de-DE" sz="1400" u="sng" spc="50" dirty="0">
                <a:latin typeface="Nunito Sans" pitchFamily="2" charset="0"/>
              </a:rPr>
              <a:t>ausschließlich</a:t>
            </a:r>
            <a:r>
              <a:rPr lang="de-DE" sz="1400" spc="50" dirty="0">
                <a:latin typeface="Nunito Sans" pitchFamily="2" charset="0"/>
              </a:rPr>
              <a:t> oder </a:t>
            </a:r>
            <a:r>
              <a:rPr lang="de-DE" sz="1400" u="sng" spc="50" dirty="0">
                <a:latin typeface="Nunito Sans" pitchFamily="2" charset="0"/>
              </a:rPr>
              <a:t>vorrangig</a:t>
            </a:r>
            <a:r>
              <a:rPr lang="de-DE" sz="1400" spc="50" dirty="0">
                <a:latin typeface="Nunito Sans" pitchFamily="2" charset="0"/>
              </a:rPr>
              <a:t> an bestimmte Personengruppen oder Haushalte erfolgt, sind somit </a:t>
            </a:r>
            <a:r>
              <a:rPr lang="de-DE" sz="1400" b="1" spc="50" dirty="0">
                <a:latin typeface="Nunito Sans" pitchFamily="2" charset="0"/>
              </a:rPr>
              <a:t>regelmäßig nicht zulässig</a:t>
            </a:r>
            <a:r>
              <a:rPr lang="de-DE" sz="1400" spc="50" dirty="0">
                <a:latin typeface="Nunito Sans" pitchFamily="2" charset="0"/>
              </a:rPr>
              <a:t>!</a:t>
            </a:r>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Pfeil: nach rechts 5">
            <a:extLst>
              <a:ext uri="{FF2B5EF4-FFF2-40B4-BE49-F238E27FC236}">
                <a16:creationId xmlns:a16="http://schemas.microsoft.com/office/drawing/2014/main" id="{39F152F4-FAD8-4C6D-3243-360240214BDF}"/>
              </a:ext>
            </a:extLst>
          </p:cNvPr>
          <p:cNvSpPr/>
          <p:nvPr/>
        </p:nvSpPr>
        <p:spPr>
          <a:xfrm>
            <a:off x="930527" y="4658953"/>
            <a:ext cx="1526875" cy="71599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3E9DE015-FF7B-B0C9-7491-38BC0082DBD6}"/>
              </a:ext>
            </a:extLst>
          </p:cNvPr>
          <p:cNvSpPr txBox="1"/>
          <p:nvPr/>
        </p:nvSpPr>
        <p:spPr>
          <a:xfrm>
            <a:off x="2553420" y="4539895"/>
            <a:ext cx="8031192" cy="954107"/>
          </a:xfrm>
          <a:prstGeom prst="rect">
            <a:avLst/>
          </a:prstGeom>
          <a:noFill/>
        </p:spPr>
        <p:txBody>
          <a:bodyPr wrap="square" rtlCol="0">
            <a:spAutoFit/>
          </a:bodyPr>
          <a:lstStyle/>
          <a:p>
            <a:r>
              <a:rPr lang="de-DE" sz="1400" dirty="0">
                <a:latin typeface="Nunito Sans" pitchFamily="2" charset="0"/>
              </a:rPr>
              <a:t>Ein passender Wohnberechtigungsschein darf die einzige Zugangsvoraussetzung für den Bezug einer geförderten Wohnung sein.</a:t>
            </a:r>
          </a:p>
          <a:p>
            <a:r>
              <a:rPr lang="de-DE" sz="1400" dirty="0">
                <a:solidFill>
                  <a:srgbClr val="FF0000"/>
                </a:solidFill>
                <a:latin typeface="Nunito Sans" pitchFamily="2" charset="0"/>
              </a:rPr>
              <a:t>Ein Ausschluss oder Privilegierung bspw. nach Geschlecht, Alter oder Herkunft ist nicht zulässig und wird entsprechend geahndet.</a:t>
            </a:r>
          </a:p>
        </p:txBody>
      </p:sp>
      <p:sp>
        <p:nvSpPr>
          <p:cNvPr id="9" name="Foliennummernplatzhalter 8">
            <a:extLst>
              <a:ext uri="{FF2B5EF4-FFF2-40B4-BE49-F238E27FC236}">
                <a16:creationId xmlns:a16="http://schemas.microsoft.com/office/drawing/2014/main" id="{8033EE80-9B30-92EC-1E3F-2DA7886E36B1}"/>
              </a:ext>
            </a:extLst>
          </p:cNvPr>
          <p:cNvSpPr>
            <a:spLocks noGrp="1"/>
          </p:cNvSpPr>
          <p:nvPr>
            <p:ph type="sldNum" sz="quarter" idx="12"/>
          </p:nvPr>
        </p:nvSpPr>
        <p:spPr/>
        <p:txBody>
          <a:bodyPr/>
          <a:lstStyle/>
          <a:p>
            <a:fld id="{1354209B-1C1D-024D-901F-5C671C233D00}" type="slidenum">
              <a:rPr lang="de-DE" smtClean="0"/>
              <a:t>46</a:t>
            </a:fld>
            <a:endParaRPr lang="de-DE"/>
          </a:p>
        </p:txBody>
      </p:sp>
      <p:sp>
        <p:nvSpPr>
          <p:cNvPr id="2" name="Fußzeilenplatzhalter 3">
            <a:extLst>
              <a:ext uri="{FF2B5EF4-FFF2-40B4-BE49-F238E27FC236}">
                <a16:creationId xmlns:a16="http://schemas.microsoft.com/office/drawing/2014/main" id="{004A06E7-E7C0-1A18-75AC-FF3E631C27AA}"/>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233045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000821"/>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Aber:</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Beschränkungen der allgemeinen Belegungsbindung durch </a:t>
            </a:r>
            <a:r>
              <a:rPr lang="de-DE" sz="1400" b="1" spc="50" dirty="0">
                <a:latin typeface="Nunito Sans" pitchFamily="2" charset="0"/>
              </a:rPr>
              <a:t>Sonderbindung</a:t>
            </a:r>
            <a:r>
              <a:rPr lang="de-DE" sz="1400" spc="50" dirty="0">
                <a:latin typeface="Nunito Sans" pitchFamily="2" charset="0"/>
              </a:rPr>
              <a:t> </a:t>
            </a:r>
            <a:r>
              <a:rPr lang="de-DE" sz="1400" b="1" spc="50" dirty="0">
                <a:latin typeface="Nunito Sans" pitchFamily="2" charset="0"/>
              </a:rPr>
              <a:t>(z.B. Haushalte mit besonderen Schwierigkeiten bei der Wohnraumversorgung) </a:t>
            </a:r>
            <a:r>
              <a:rPr lang="de-DE" sz="1400" spc="50" dirty="0">
                <a:latin typeface="Nunito Sans" pitchFamily="2" charset="0"/>
              </a:rPr>
              <a:t>/</a:t>
            </a:r>
            <a:r>
              <a:rPr lang="de-DE" sz="1400" b="1" spc="50" dirty="0">
                <a:latin typeface="Nunito Sans" pitchFamily="2" charset="0"/>
              </a:rPr>
              <a:t> </a:t>
            </a:r>
            <a:r>
              <a:rPr lang="de-DE" sz="1400" spc="50" dirty="0">
                <a:latin typeface="Nunito Sans" pitchFamily="2" charset="0"/>
              </a:rPr>
              <a:t>Merkmale beziehungsweise Eigenschaften, die zur Einkommensschwäche hinzukommen und die Belegungsbindung ausgestalten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Weiterhin kann mit der Förderlinie »</a:t>
            </a:r>
            <a:r>
              <a:rPr lang="de-DE" sz="1400" b="1" spc="50" dirty="0">
                <a:latin typeface="Nunito Sans" pitchFamily="2" charset="0"/>
              </a:rPr>
              <a:t>Wohnungsbau BW - Mitarbeiterwohnen</a:t>
            </a:r>
            <a:r>
              <a:rPr lang="de-DE" sz="1400" spc="50" dirty="0">
                <a:latin typeface="Nunito Sans" pitchFamily="2" charset="0"/>
              </a:rPr>
              <a:t>« auf Antrag an gefördertem Wohnraum eine Belegungsbindung zugunsten von Mitarbeiterinnen und Mitarbeitern eines Unternehmens oder mehrerer bestimmter Unternehmen begründet werden</a:t>
            </a: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Die Belegung von Personengruppen innerhalb der Sonderbindung ist über die gesamte Bindungsdauer zu gewährleisten! </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 entsprechenden Personengruppen werden in der Förderzusage bezeichnet</a:t>
            </a:r>
            <a:r>
              <a:rPr lang="de-DE" sz="1600" spc="50" dirty="0">
                <a:latin typeface="Nunito Sans" pitchFamily="2" charset="0"/>
              </a:rPr>
              <a:t>.</a:t>
            </a:r>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4" name="Pfeil: nach rechts 3">
            <a:extLst>
              <a:ext uri="{FF2B5EF4-FFF2-40B4-BE49-F238E27FC236}">
                <a16:creationId xmlns:a16="http://schemas.microsoft.com/office/drawing/2014/main" id="{30E2A9D0-0B19-D47B-8864-D37428D0880B}"/>
              </a:ext>
            </a:extLst>
          </p:cNvPr>
          <p:cNvSpPr/>
          <p:nvPr/>
        </p:nvSpPr>
        <p:spPr>
          <a:xfrm>
            <a:off x="930527" y="4859922"/>
            <a:ext cx="1526875" cy="71599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8B2DB26B-D741-ACC2-E7D0-CB4DFD93A682}"/>
              </a:ext>
            </a:extLst>
          </p:cNvPr>
          <p:cNvSpPr txBox="1"/>
          <p:nvPr/>
        </p:nvSpPr>
        <p:spPr>
          <a:xfrm>
            <a:off x="2595425" y="4956308"/>
            <a:ext cx="8264105" cy="523220"/>
          </a:xfrm>
          <a:prstGeom prst="rect">
            <a:avLst/>
          </a:prstGeom>
          <a:noFill/>
        </p:spPr>
        <p:txBody>
          <a:bodyPr wrap="square" rtlCol="0">
            <a:spAutoFit/>
          </a:bodyPr>
          <a:lstStyle/>
          <a:p>
            <a:r>
              <a:rPr lang="de-DE" sz="1400" dirty="0">
                <a:latin typeface="Nunito Sans" pitchFamily="2" charset="0"/>
              </a:rPr>
              <a:t>Einschränkung der Personengruppen unter diesen Voraussetzung möglich. </a:t>
            </a:r>
          </a:p>
          <a:p>
            <a:r>
              <a:rPr lang="de-DE" sz="1400" dirty="0">
                <a:latin typeface="Nunito Sans" pitchFamily="2" charset="0"/>
              </a:rPr>
              <a:t>Nicht jedoch nach Geschlecht oder Herkunft!</a:t>
            </a:r>
          </a:p>
        </p:txBody>
      </p:sp>
      <p:sp>
        <p:nvSpPr>
          <p:cNvPr id="8" name="Foliennummernplatzhalter 7">
            <a:extLst>
              <a:ext uri="{FF2B5EF4-FFF2-40B4-BE49-F238E27FC236}">
                <a16:creationId xmlns:a16="http://schemas.microsoft.com/office/drawing/2014/main" id="{22B32C2D-A75A-95F0-9C9F-08DDB2E8E39D}"/>
              </a:ext>
            </a:extLst>
          </p:cNvPr>
          <p:cNvSpPr>
            <a:spLocks noGrp="1"/>
          </p:cNvSpPr>
          <p:nvPr>
            <p:ph type="sldNum" sz="quarter" idx="12"/>
          </p:nvPr>
        </p:nvSpPr>
        <p:spPr/>
        <p:txBody>
          <a:bodyPr/>
          <a:lstStyle/>
          <a:p>
            <a:fld id="{1354209B-1C1D-024D-901F-5C671C233D00}" type="slidenum">
              <a:rPr lang="de-DE" smtClean="0"/>
              <a:t>47</a:t>
            </a:fld>
            <a:endParaRPr lang="de-DE" dirty="0"/>
          </a:p>
        </p:txBody>
      </p:sp>
      <p:sp>
        <p:nvSpPr>
          <p:cNvPr id="2" name="Fußzeilenplatzhalter 3">
            <a:extLst>
              <a:ext uri="{FF2B5EF4-FFF2-40B4-BE49-F238E27FC236}">
                <a16:creationId xmlns:a16="http://schemas.microsoft.com/office/drawing/2014/main" id="{FF8DD900-450B-D80E-637B-E2899303BA2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867713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1292662"/>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 - </a:t>
            </a:r>
            <a:r>
              <a:rPr lang="de-DE" sz="2400" spc="50" dirty="0">
                <a:latin typeface="Nunito Sans" pitchFamily="2" charset="0"/>
              </a:rPr>
              <a:t>Haushalte mit besonderen Schwierigkeiten</a:t>
            </a:r>
            <a:br>
              <a:rPr lang="de-DE" sz="2400" spc="50" dirty="0">
                <a:latin typeface="Nunito Sans" pitchFamily="2" charset="0"/>
              </a:rPr>
            </a:br>
            <a:r>
              <a:rPr lang="de-DE" sz="2400" spc="50" dirty="0">
                <a:latin typeface="Nunito Sans" pitchFamily="2" charset="0"/>
              </a:rPr>
              <a:t>bei der Wohnraumversorgung</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454550"/>
            <a:ext cx="10369152" cy="3354765"/>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Dieser besondere Förderansatz trägt dem Umstand Rechnung, dass es Haushalte gibt, die über ihre Einkommensschwäche hinaus durch weitere stigmatisierende Merkmale zusätzliche Zugangsschwierigkeiten zum Wohnungsmarkt besitzen. </a:t>
            </a: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Die Entscheidung über die Zulässigkeit der Bevorzugung einzelner Personengruppen trifft das Ministerium für Landesentwicklung und Wohnen im Einzelfall.</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a:spcBef>
                <a:spcPts val="300"/>
              </a:spcBef>
              <a:spcAft>
                <a:spcPts val="300"/>
              </a:spcAft>
              <a:buSzPct val="125000"/>
            </a:pPr>
            <a:r>
              <a:rPr lang="de-DE" sz="1400" b="1" spc="50" dirty="0">
                <a:latin typeface="Nunito Sans" pitchFamily="2" charset="0"/>
              </a:rPr>
              <a:t>     </a:t>
            </a:r>
            <a:r>
              <a:rPr lang="de-DE" sz="1400" spc="50" dirty="0">
                <a:latin typeface="Nunito Sans" pitchFamily="2" charset="0"/>
              </a:rPr>
              <a:t>z.B. 	wohnungssuchende Haushalte - ehemals Wohnsitzlose Personen - , die zum Zeitpunkt der Versorgung in </a:t>
            </a:r>
          </a:p>
          <a:p>
            <a:pPr>
              <a:spcBef>
                <a:spcPts val="300"/>
              </a:spcBef>
              <a:spcAft>
                <a:spcPts val="300"/>
              </a:spcAft>
              <a:buSzPct val="125000"/>
            </a:pPr>
            <a:r>
              <a:rPr lang="de-DE" sz="1400" spc="50" dirty="0">
                <a:latin typeface="Nunito Sans" pitchFamily="2" charset="0"/>
              </a:rPr>
              <a:t>     	öffentlich rechtlicher Unterbringung befinden</a:t>
            </a:r>
          </a:p>
          <a:p>
            <a:pPr>
              <a:spcBef>
                <a:spcPts val="300"/>
              </a:spcBef>
              <a:spcAft>
                <a:spcPts val="300"/>
              </a:spcAft>
              <a:buSzPct val="125000"/>
            </a:pPr>
            <a:endParaRPr lang="de-DE" sz="1600" b="1" spc="50" dirty="0"/>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30DCEC38-F1AD-1A56-0C29-3ED3223AD31A}"/>
              </a:ext>
            </a:extLst>
          </p:cNvPr>
          <p:cNvSpPr>
            <a:spLocks noGrp="1"/>
          </p:cNvSpPr>
          <p:nvPr>
            <p:ph type="sldNum" sz="quarter" idx="12"/>
          </p:nvPr>
        </p:nvSpPr>
        <p:spPr/>
        <p:txBody>
          <a:bodyPr/>
          <a:lstStyle/>
          <a:p>
            <a:fld id="{1354209B-1C1D-024D-901F-5C671C233D00}" type="slidenum">
              <a:rPr lang="de-DE" smtClean="0"/>
              <a:t>48</a:t>
            </a:fld>
            <a:endParaRPr lang="de-DE"/>
          </a:p>
        </p:txBody>
      </p:sp>
      <p:sp>
        <p:nvSpPr>
          <p:cNvPr id="2" name="Fußzeilenplatzhalter 3">
            <a:extLst>
              <a:ext uri="{FF2B5EF4-FFF2-40B4-BE49-F238E27FC236}">
                <a16:creationId xmlns:a16="http://schemas.microsoft.com/office/drawing/2014/main" id="{AD9B6187-D625-9236-6600-72E2FE6EBCFD}"/>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833369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1292662"/>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 - </a:t>
            </a:r>
            <a:r>
              <a:rPr lang="de-DE" sz="2400" spc="50" dirty="0">
                <a:latin typeface="Nunito Sans" pitchFamily="2" charset="0"/>
              </a:rPr>
              <a:t>Haushalte mit besonderen Schwierigkeiten</a:t>
            </a:r>
            <a:br>
              <a:rPr lang="de-DE" sz="2400" spc="50" dirty="0">
                <a:latin typeface="Nunito Sans" pitchFamily="2" charset="0"/>
              </a:rPr>
            </a:br>
            <a:r>
              <a:rPr lang="de-DE" sz="2400" spc="50" dirty="0">
                <a:latin typeface="Nunito Sans" pitchFamily="2" charset="0"/>
              </a:rPr>
              <a:t>bei der Wohnraumversorgung</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454550"/>
            <a:ext cx="10369152" cy="3939540"/>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Möglichkeit einer „vorrangigen“ oder einer „ausschließlichen“ Belegung</a:t>
            </a:r>
          </a:p>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Vorrangige Belegung: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Eine lediglich vorrangige Belegung ermöglicht es dem Förderempfänger, trotz Sonderbindung über den Umfang der Belegung im Einzelnen zu entscheiden und somit selbst für eine »Durchmischung« zu sorgen. Für eine solche »Durchmischung« bei der Vermietung der geförderten Wohnungen innerhalb eines Wohngebäudes kommen nur allgemein wohnberechtigte Haushalte (WBS) in Betracht.</a:t>
            </a:r>
          </a:p>
          <a:p>
            <a:pPr marL="285750" indent="-285750">
              <a:spcBef>
                <a:spcPts val="300"/>
              </a:spcBef>
              <a:spcAft>
                <a:spcPts val="300"/>
              </a:spcAft>
              <a:buSzPct val="125000"/>
              <a:buFont typeface="Wingdings" panose="05000000000000000000" pitchFamily="2" charset="2"/>
              <a:buChar char="Ø"/>
            </a:pPr>
            <a:endParaRPr lang="de-DE" sz="1600" spc="50" dirty="0">
              <a:latin typeface="Nunito Sans" pitchFamily="2" charset="0"/>
            </a:endParaRPr>
          </a:p>
          <a:p>
            <a:pPr>
              <a:spcBef>
                <a:spcPts val="300"/>
              </a:spcBef>
              <a:spcAft>
                <a:spcPts val="300"/>
              </a:spcAft>
              <a:buSzPct val="125000"/>
            </a:pPr>
            <a:r>
              <a:rPr lang="de-DE" sz="1600" b="1" spc="50" dirty="0">
                <a:latin typeface="Nunito Sans" pitchFamily="2" charset="0"/>
              </a:rPr>
              <a:t>Ausschließliche Belegung: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Bei einer ausschließlichen Belegung hingegen darf eine Vermietung nur an Haushalte mit besonderen Schwierigkeiten bei der Wohnraumversorgung erfolgen, die die Merkmale der Sonderbindung erfüllen und einen WBS besitzen.</a:t>
            </a:r>
          </a:p>
          <a:p>
            <a:pPr>
              <a:spcBef>
                <a:spcPts val="300"/>
              </a:spcBef>
              <a:spcAft>
                <a:spcPts val="300"/>
              </a:spcAft>
              <a:buSzPct val="125000"/>
            </a:pPr>
            <a:endParaRPr lang="de-DE" sz="1600" b="1" spc="50" dirty="0"/>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901DAB63-83E8-EC92-68C9-4562FCDDD8A1}"/>
              </a:ext>
            </a:extLst>
          </p:cNvPr>
          <p:cNvSpPr>
            <a:spLocks noGrp="1"/>
          </p:cNvSpPr>
          <p:nvPr>
            <p:ph type="sldNum" sz="quarter" idx="12"/>
          </p:nvPr>
        </p:nvSpPr>
        <p:spPr/>
        <p:txBody>
          <a:bodyPr/>
          <a:lstStyle/>
          <a:p>
            <a:fld id="{1354209B-1C1D-024D-901F-5C671C233D00}" type="slidenum">
              <a:rPr lang="de-DE" smtClean="0"/>
              <a:t>49</a:t>
            </a:fld>
            <a:endParaRPr lang="de-DE"/>
          </a:p>
        </p:txBody>
      </p:sp>
      <p:sp>
        <p:nvSpPr>
          <p:cNvPr id="2" name="Fußzeilenplatzhalter 3">
            <a:extLst>
              <a:ext uri="{FF2B5EF4-FFF2-40B4-BE49-F238E27FC236}">
                <a16:creationId xmlns:a16="http://schemas.microsoft.com/office/drawing/2014/main" id="{D6C567CB-DDD7-C0CA-17D5-384B8E1F8944}"/>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759755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Eigenleistung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485328"/>
            <a:ext cx="10369152" cy="5306581"/>
          </a:xfrm>
          <a:prstGeom prst="rect">
            <a:avLst/>
          </a:prstGeom>
          <a:noFill/>
        </p:spPr>
        <p:txBody>
          <a:bodyPr wrap="square" rtlCol="0">
            <a:spAutoFit/>
          </a:bodyPr>
          <a:lstStyle/>
          <a:p>
            <a:pPr>
              <a:spcAft>
                <a:spcPts val="500"/>
              </a:spcAft>
            </a:pPr>
            <a:r>
              <a:rPr lang="de-DE" sz="1600" b="1" spc="50" dirty="0">
                <a:latin typeface="Nunito Sans" pitchFamily="2" charset="0"/>
              </a:rPr>
              <a:t>Grundsätzlich:</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600" b="1" u="sng" spc="50" dirty="0">
                <a:latin typeface="Nunito Sans" pitchFamily="2" charset="0"/>
              </a:rPr>
              <a:t>Keine Vollfinanzierung</a:t>
            </a:r>
            <a:r>
              <a:rPr lang="de-DE" sz="1600" b="1" spc="50" dirty="0">
                <a:latin typeface="Nunito Sans" pitchFamily="2" charset="0"/>
              </a:rPr>
              <a:t>!</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dirty="0">
                <a:solidFill>
                  <a:schemeClr val="tx1"/>
                </a:solidFill>
                <a:latin typeface="Nunito Sans" pitchFamily="2" charset="0"/>
              </a:rPr>
              <a:t>Die </a:t>
            </a:r>
            <a:r>
              <a:rPr lang="de-DE" sz="1400" b="1" dirty="0">
                <a:solidFill>
                  <a:schemeClr val="tx1"/>
                </a:solidFill>
                <a:latin typeface="Nunito Sans" pitchFamily="2" charset="0"/>
              </a:rPr>
              <a:t>Eigenleistung</a:t>
            </a:r>
            <a:r>
              <a:rPr lang="de-DE" sz="1400" dirty="0">
                <a:solidFill>
                  <a:schemeClr val="tx1"/>
                </a:solidFill>
                <a:latin typeface="Nunito Sans" pitchFamily="2" charset="0"/>
              </a:rPr>
              <a:t> beträgt in der </a:t>
            </a:r>
            <a:r>
              <a:rPr lang="de-DE" sz="1400" b="1" dirty="0">
                <a:solidFill>
                  <a:schemeClr val="tx1"/>
                </a:solidFill>
                <a:latin typeface="Nunito Sans" pitchFamily="2" charset="0"/>
              </a:rPr>
              <a:t>Mietwohnraumförderung mindestens 20 Prozent der Gesamtkosten des förderfähigen Vorhabens </a:t>
            </a:r>
            <a:r>
              <a:rPr lang="de-DE" sz="1400" dirty="0">
                <a:solidFill>
                  <a:schemeClr val="tx1"/>
                </a:solidFill>
                <a:latin typeface="Nunito Sans" pitchFamily="2" charset="0"/>
              </a:rPr>
              <a:t>vorbehaltlich einer abweichenden Entscheidung der L-Bank. </a:t>
            </a:r>
          </a:p>
          <a:p>
            <a:pPr marL="285750" indent="-285750">
              <a:spcAft>
                <a:spcPts val="500"/>
              </a:spcAft>
              <a:buFont typeface="Wingdings" panose="05000000000000000000" pitchFamily="2" charset="2"/>
              <a:buChar char="Ø"/>
            </a:pPr>
            <a:r>
              <a:rPr lang="de-DE" sz="1400" dirty="0">
                <a:solidFill>
                  <a:schemeClr val="tx1"/>
                </a:solidFill>
                <a:latin typeface="Nunito Sans" pitchFamily="2" charset="0"/>
              </a:rPr>
              <a:t>Die erforderliche Eigenleistung ist vollständig in Form von Eigenkapital zu erbringen.</a:t>
            </a:r>
          </a:p>
          <a:p>
            <a:pPr marL="285750" indent="-285750">
              <a:spcAft>
                <a:spcPts val="500"/>
              </a:spcAft>
              <a:buFont typeface="Wingdings" panose="05000000000000000000" pitchFamily="2" charset="2"/>
              <a:buChar char="Ø"/>
            </a:pPr>
            <a:endParaRPr lang="de-DE" sz="1400" dirty="0">
              <a:solidFill>
                <a:schemeClr val="tx1"/>
              </a:solidFill>
              <a:latin typeface="Nunito Sans" pitchFamily="2" charset="0"/>
            </a:endParaRPr>
          </a:p>
          <a:p>
            <a:pPr>
              <a:spcAft>
                <a:spcPts val="500"/>
              </a:spcAft>
            </a:pPr>
            <a:r>
              <a:rPr lang="de-DE" sz="1600" b="1" spc="50" dirty="0">
                <a:latin typeface="Nunito Sans" pitchFamily="2" charset="0"/>
              </a:rPr>
              <a:t>Als Eigenkapital gelten insbesondere:</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Geldmittel</a:t>
            </a:r>
          </a:p>
          <a:p>
            <a:pPr marL="285750" indent="-285750">
              <a:spcAft>
                <a:spcPts val="500"/>
              </a:spcAft>
              <a:buFont typeface="Wingdings" panose="05000000000000000000" pitchFamily="2" charset="2"/>
              <a:buChar char="Ø"/>
            </a:pPr>
            <a:r>
              <a:rPr lang="de-DE" sz="1400" spc="50" dirty="0">
                <a:latin typeface="Nunito Sans" pitchFamily="2" charset="0"/>
              </a:rPr>
              <a:t>Guthaben ohne Rückzahlungsverpflichtung</a:t>
            </a:r>
          </a:p>
          <a:p>
            <a:pPr marL="285750" indent="-285750">
              <a:spcAft>
                <a:spcPts val="500"/>
              </a:spcAft>
              <a:buFont typeface="Wingdings" panose="05000000000000000000" pitchFamily="2" charset="2"/>
              <a:buChar char="Ø"/>
            </a:pPr>
            <a:r>
              <a:rPr lang="de-DE" sz="1400" spc="50" dirty="0">
                <a:latin typeface="Nunito Sans" pitchFamily="2" charset="0"/>
              </a:rPr>
              <a:t>Wert des Baugrundstücks oder Grundstücksteils, soweit nicht durch Fremdmittel finanziert</a:t>
            </a:r>
          </a:p>
          <a:p>
            <a:pPr marL="285750" indent="-285750">
              <a:spcAft>
                <a:spcPts val="500"/>
              </a:spcAft>
              <a:buFont typeface="Wingdings" panose="05000000000000000000" pitchFamily="2" charset="2"/>
              <a:buChar char="Ø"/>
            </a:pPr>
            <a:endParaRPr lang="de-DE" sz="1600" b="1"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6" name="Foliennummernplatzhalter 5">
            <a:extLst>
              <a:ext uri="{FF2B5EF4-FFF2-40B4-BE49-F238E27FC236}">
                <a16:creationId xmlns:a16="http://schemas.microsoft.com/office/drawing/2014/main" id="{6C5BBEE2-85A0-B5B1-90A4-A4CF02137247}"/>
              </a:ext>
            </a:extLst>
          </p:cNvPr>
          <p:cNvSpPr>
            <a:spLocks noGrp="1"/>
          </p:cNvSpPr>
          <p:nvPr>
            <p:ph type="sldNum" sz="quarter" idx="12"/>
          </p:nvPr>
        </p:nvSpPr>
        <p:spPr/>
        <p:txBody>
          <a:bodyPr/>
          <a:lstStyle/>
          <a:p>
            <a:fld id="{1354209B-1C1D-024D-901F-5C671C233D00}" type="slidenum">
              <a:rPr lang="de-DE" smtClean="0"/>
              <a:t>5</a:t>
            </a:fld>
            <a:endParaRPr lang="de-DE"/>
          </a:p>
        </p:txBody>
      </p:sp>
      <p:sp>
        <p:nvSpPr>
          <p:cNvPr id="2" name="Fußzeilenplatzhalter 3">
            <a:extLst>
              <a:ext uri="{FF2B5EF4-FFF2-40B4-BE49-F238E27FC236}">
                <a16:creationId xmlns:a16="http://schemas.microsoft.com/office/drawing/2014/main" id="{C943B587-A948-B62E-2D36-D9FF72080C96}"/>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120582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1292662"/>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 - </a:t>
            </a:r>
            <a:r>
              <a:rPr lang="de-DE" sz="2400" spc="50" dirty="0">
                <a:latin typeface="Nunito Sans" pitchFamily="2" charset="0"/>
              </a:rPr>
              <a:t>Haushalte mit besonderen Schwierigkeiten</a:t>
            </a:r>
            <a:br>
              <a:rPr lang="de-DE" sz="2400" spc="50" dirty="0">
                <a:latin typeface="Nunito Sans" pitchFamily="2" charset="0"/>
              </a:rPr>
            </a:br>
            <a:r>
              <a:rPr lang="de-DE" sz="2400" spc="50" dirty="0">
                <a:latin typeface="Nunito Sans" pitchFamily="2" charset="0"/>
              </a:rPr>
              <a:t>bei der Wohnraumversorgung</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454550"/>
            <a:ext cx="10369152" cy="3877985"/>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Besonderheiten für die Subventionshöhe: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 </a:t>
            </a:r>
            <a:r>
              <a:rPr lang="de-DE" sz="1400" b="1" spc="50" dirty="0">
                <a:latin typeface="Nunito Sans" pitchFamily="2" charset="0"/>
              </a:rPr>
              <a:t>Mietabsenkung</a:t>
            </a:r>
            <a:r>
              <a:rPr lang="de-DE" sz="1400" spc="50" dirty="0">
                <a:latin typeface="Nunito Sans" pitchFamily="2" charset="0"/>
              </a:rPr>
              <a:t> erhöht sich </a:t>
            </a:r>
            <a:r>
              <a:rPr lang="de-DE" sz="1400" b="1" spc="50" dirty="0">
                <a:latin typeface="Nunito Sans" pitchFamily="2" charset="0"/>
              </a:rPr>
              <a:t>generell / zwingend auf 40% </a:t>
            </a:r>
            <a:r>
              <a:rPr lang="de-DE" sz="1400" spc="50" dirty="0">
                <a:latin typeface="Nunito Sans" pitchFamily="2" charset="0"/>
              </a:rPr>
              <a:t>gegenüber der OVM. </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rPr>
              <a:t>Die Subvention erhöht sich entsprechend um 7/33 (Analog zum Rechenbeispiel II)</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rPr>
              <a:t>Subventionsfaktor ≈ 48,48 % </a:t>
            </a:r>
          </a:p>
          <a:p>
            <a:pPr>
              <a:spcBef>
                <a:spcPts val="300"/>
              </a:spcBef>
              <a:spcAft>
                <a:spcPts val="300"/>
              </a:spcAft>
              <a:buSzPct val="125000"/>
            </a:pPr>
            <a:r>
              <a:rPr lang="de-DE" sz="1400" b="1" spc="50" dirty="0">
                <a:latin typeface="Nunito Sans" pitchFamily="2" charset="0"/>
              </a:rPr>
              <a:t>Für die Berechnung der Förderhöhe bleiben im Vergleich zu den Rechenbeispielen alle anderen Faktoren gleich.</a:t>
            </a:r>
          </a:p>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spc="50" dirty="0">
                <a:latin typeface="Nunito Sans" pitchFamily="2" charset="0"/>
              </a:rPr>
              <a:t>Der berechnete </a:t>
            </a:r>
            <a:r>
              <a:rPr lang="de-DE" sz="1600" b="1" spc="50" dirty="0">
                <a:latin typeface="Nunito Sans" pitchFamily="2" charset="0"/>
              </a:rPr>
              <a:t>Subventionswert </a:t>
            </a:r>
            <a:r>
              <a:rPr lang="de-DE" sz="1600" spc="50" dirty="0">
                <a:latin typeface="Nunito Sans" pitchFamily="2" charset="0"/>
              </a:rPr>
              <a:t>in der Basisförderung erhöht sich bei </a:t>
            </a:r>
            <a:r>
              <a:rPr lang="de-DE" sz="1600" b="1" spc="50" dirty="0">
                <a:solidFill>
                  <a:srgbClr val="FF0000"/>
                </a:solidFill>
                <a:latin typeface="Nunito Sans" pitchFamily="2" charset="0"/>
              </a:rPr>
              <a:t>ausschließlicher Belegungsbindung</a:t>
            </a:r>
            <a:r>
              <a:rPr lang="de-DE" sz="1600" b="1" spc="50" dirty="0">
                <a:latin typeface="Nunito Sans" pitchFamily="2" charset="0"/>
              </a:rPr>
              <a:t> </a:t>
            </a:r>
            <a:r>
              <a:rPr lang="de-DE" sz="1600" spc="50" dirty="0">
                <a:latin typeface="Nunito Sans" pitchFamily="2" charset="0"/>
              </a:rPr>
              <a:t>zugunsten von Haushalten mit besonderen Schwierigkeiten mit einem zusätzlichen Zuschuss </a:t>
            </a:r>
            <a:r>
              <a:rPr lang="de-DE" sz="1600" b="1" spc="50" dirty="0">
                <a:solidFill>
                  <a:srgbClr val="FF0000"/>
                </a:solidFill>
                <a:latin typeface="Nunito Sans" pitchFamily="2" charset="0"/>
              </a:rPr>
              <a:t>pro Wohneinheit</a:t>
            </a:r>
            <a:r>
              <a:rPr lang="de-DE" sz="1600" b="1" spc="50" dirty="0">
                <a:latin typeface="Nunito Sans" pitchFamily="2" charset="0"/>
              </a:rPr>
              <a:t> um:</a:t>
            </a:r>
          </a:p>
          <a:p>
            <a:pPr>
              <a:spcBef>
                <a:spcPts val="300"/>
              </a:spcBef>
              <a:spcAft>
                <a:spcPts val="300"/>
              </a:spcAft>
              <a:buSzPct val="125000"/>
            </a:pPr>
            <a:endParaRPr lang="de-DE" sz="16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22.000 € 	bei 30 Jahre Bindungsdauer</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29.300 € 	bei 40 Jahre Bindungsdauer</a:t>
            </a:r>
            <a:endParaRPr lang="de-DE" sz="1400" b="1" spc="50" dirty="0">
              <a:latin typeface="Nunito Sans" pitchFamily="2" charset="0"/>
            </a:endParaRPr>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CE9DAABC-DD81-BDF2-272A-793EAB03BD47}"/>
              </a:ext>
            </a:extLst>
          </p:cNvPr>
          <p:cNvSpPr>
            <a:spLocks noGrp="1"/>
          </p:cNvSpPr>
          <p:nvPr>
            <p:ph type="sldNum" sz="quarter" idx="12"/>
          </p:nvPr>
        </p:nvSpPr>
        <p:spPr/>
        <p:txBody>
          <a:bodyPr/>
          <a:lstStyle/>
          <a:p>
            <a:fld id="{1354209B-1C1D-024D-901F-5C671C233D00}" type="slidenum">
              <a:rPr lang="de-DE" smtClean="0"/>
              <a:t>50</a:t>
            </a:fld>
            <a:endParaRPr lang="de-DE"/>
          </a:p>
        </p:txBody>
      </p:sp>
      <p:sp>
        <p:nvSpPr>
          <p:cNvPr id="2" name="Fußzeilenplatzhalter 3">
            <a:extLst>
              <a:ext uri="{FF2B5EF4-FFF2-40B4-BE49-F238E27FC236}">
                <a16:creationId xmlns:a16="http://schemas.microsoft.com/office/drawing/2014/main" id="{FF386CA8-5C1E-1871-912F-F2C3A857360B}"/>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092918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 / Mitarbeiterwohnen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216265"/>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Mit der </a:t>
            </a:r>
            <a:r>
              <a:rPr lang="de-DE" sz="1400" b="1" spc="50" dirty="0">
                <a:latin typeface="Nunito Sans" pitchFamily="2" charset="0"/>
              </a:rPr>
              <a:t>Förderlinie »Wohnungsbau BW - Mitarbeiterwohnen« </a:t>
            </a:r>
            <a:r>
              <a:rPr lang="de-DE" sz="1400" spc="50" dirty="0">
                <a:latin typeface="Nunito Sans" pitchFamily="2" charset="0"/>
              </a:rPr>
              <a:t>kann auf Antrag an gefördertem Wohnraum eine Belegungsbindung zugunsten von Mitarbeiterinnen und Mitarbeitern </a:t>
            </a:r>
            <a:r>
              <a:rPr lang="de-DE" sz="1400" b="1" spc="50" dirty="0">
                <a:latin typeface="Nunito Sans" pitchFamily="2" charset="0"/>
              </a:rPr>
              <a:t>eines Unternehmens oder mehrerer bestimmter Unternehmen</a:t>
            </a:r>
            <a:r>
              <a:rPr lang="de-DE" sz="1400" spc="50" dirty="0">
                <a:latin typeface="Nunito Sans" pitchFamily="2" charset="0"/>
              </a:rPr>
              <a:t> begründet werden.</a:t>
            </a: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 Sonderbindung verlangt von im Übrigen wohnberechtigten Haushalten vorrangig die Erfüllung des Merkmals »Mitarbeiterin« oder »Mitarbeiter«. </a:t>
            </a: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Aufgrund dieses förderbedingten wirtschaftlichen Vorteils für den Investor erfolgt eine Abstufung der Subventionierung gegenüber der Förderung allgemeiner Mietwohnungen für Mitarbeiterinnen und Mitarbeiter. </a:t>
            </a: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Im Übrigen bleiben die Bedingungen gleich.</a:t>
            </a:r>
          </a:p>
        </p:txBody>
      </p:sp>
      <p:sp>
        <p:nvSpPr>
          <p:cNvPr id="6" name="Foliennummernplatzhalter 5">
            <a:extLst>
              <a:ext uri="{FF2B5EF4-FFF2-40B4-BE49-F238E27FC236}">
                <a16:creationId xmlns:a16="http://schemas.microsoft.com/office/drawing/2014/main" id="{6368D14F-9265-200D-80A0-90710BB40629}"/>
              </a:ext>
            </a:extLst>
          </p:cNvPr>
          <p:cNvSpPr>
            <a:spLocks noGrp="1"/>
          </p:cNvSpPr>
          <p:nvPr>
            <p:ph type="sldNum" sz="quarter" idx="12"/>
          </p:nvPr>
        </p:nvSpPr>
        <p:spPr/>
        <p:txBody>
          <a:bodyPr/>
          <a:lstStyle/>
          <a:p>
            <a:fld id="{1354209B-1C1D-024D-901F-5C671C233D00}" type="slidenum">
              <a:rPr lang="de-DE" smtClean="0"/>
              <a:t>51</a:t>
            </a:fld>
            <a:endParaRPr lang="de-DE"/>
          </a:p>
        </p:txBody>
      </p:sp>
      <p:sp>
        <p:nvSpPr>
          <p:cNvPr id="2" name="Fußzeilenplatzhalter 3">
            <a:extLst>
              <a:ext uri="{FF2B5EF4-FFF2-40B4-BE49-F238E27FC236}">
                <a16:creationId xmlns:a16="http://schemas.microsoft.com/office/drawing/2014/main" id="{55F2C0BF-AEE0-654B-3761-64A2999885F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876555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 / Mitarbeiterwohnen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739485"/>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Als Mitarbeiter gelten: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Befristet und unbefristet Beschäftigte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Leiharbeitnehmer*innen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Auszubildende</a:t>
            </a:r>
          </a:p>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Der Antragsteller kann innerhalb der Förderlinie zwischen zwei Varianten zur Begründung der</a:t>
            </a:r>
          </a:p>
          <a:p>
            <a:pPr>
              <a:spcBef>
                <a:spcPts val="300"/>
              </a:spcBef>
              <a:spcAft>
                <a:spcPts val="300"/>
              </a:spcAft>
              <a:buSzPct val="125000"/>
            </a:pPr>
            <a:r>
              <a:rPr lang="de-DE" sz="1600" b="1" spc="50" dirty="0">
                <a:latin typeface="Nunito Sans" pitchFamily="2" charset="0"/>
              </a:rPr>
              <a:t>Sonderbindung an gefördertem Wohnraum wählen: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Wohnungsbau BW - Mitarbeiterwohnen – </a:t>
            </a:r>
            <a:r>
              <a:rPr lang="de-DE" sz="1400" u="sng" spc="50" dirty="0">
                <a:latin typeface="Nunito Sans" pitchFamily="2" charset="0"/>
              </a:rPr>
              <a:t>Mitarbeiter</a:t>
            </a:r>
            <a:r>
              <a:rPr lang="de-DE" sz="1400" spc="50" dirty="0">
                <a:latin typeface="Nunito Sans" pitchFamily="2" charset="0"/>
              </a:rPr>
              <a:t>wohnungen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Wohnungsbau BW - Mitarbeiterwohnen – </a:t>
            </a:r>
            <a:r>
              <a:rPr lang="de-DE" sz="1400" u="sng" spc="50" dirty="0">
                <a:latin typeface="Nunito Sans" pitchFamily="2" charset="0"/>
              </a:rPr>
              <a:t>Werkmiet</a:t>
            </a:r>
            <a:r>
              <a:rPr lang="de-DE" sz="1400" spc="50" dirty="0">
                <a:latin typeface="Nunito Sans" pitchFamily="2" charset="0"/>
              </a:rPr>
              <a:t>wohnungen</a:t>
            </a:r>
          </a:p>
          <a:p>
            <a:pPr>
              <a:spcBef>
                <a:spcPts val="300"/>
              </a:spcBef>
              <a:spcAft>
                <a:spcPts val="300"/>
              </a:spcAft>
              <a:buSzPct val="125000"/>
            </a:pPr>
            <a:endParaRPr lang="de-DE" sz="1600" b="1" spc="50" dirty="0"/>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5BCFC032-6675-3417-3F14-82500F4F9108}"/>
              </a:ext>
            </a:extLst>
          </p:cNvPr>
          <p:cNvSpPr>
            <a:spLocks noGrp="1"/>
          </p:cNvSpPr>
          <p:nvPr>
            <p:ph type="sldNum" sz="quarter" idx="12"/>
          </p:nvPr>
        </p:nvSpPr>
        <p:spPr/>
        <p:txBody>
          <a:bodyPr/>
          <a:lstStyle/>
          <a:p>
            <a:fld id="{1354209B-1C1D-024D-901F-5C671C233D00}" type="slidenum">
              <a:rPr lang="de-DE" smtClean="0"/>
              <a:t>52</a:t>
            </a:fld>
            <a:endParaRPr lang="de-DE"/>
          </a:p>
        </p:txBody>
      </p:sp>
      <p:sp>
        <p:nvSpPr>
          <p:cNvPr id="2" name="Fußzeilenplatzhalter 3">
            <a:extLst>
              <a:ext uri="{FF2B5EF4-FFF2-40B4-BE49-F238E27FC236}">
                <a16:creationId xmlns:a16="http://schemas.microsoft.com/office/drawing/2014/main" id="{A9617898-61B6-850F-E875-41458793EBB1}"/>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538183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139662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 / Mitarbeiterwohnen -Mitarbeiterwohnungen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554819"/>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spc="50" dirty="0">
                <a:latin typeface="Nunito Sans" pitchFamily="2" charset="0"/>
              </a:rPr>
              <a:t>Bei Inanspruchnahme der Variante »Wohnungsbau BW Mitarbeiterwohnen - </a:t>
            </a:r>
            <a:r>
              <a:rPr lang="de-DE" sz="1600" b="1" spc="50" dirty="0">
                <a:latin typeface="Nunito Sans" pitchFamily="2" charset="0"/>
              </a:rPr>
              <a:t>Mitarbeiterwohnungen« </a:t>
            </a:r>
            <a:r>
              <a:rPr lang="de-DE" sz="1600" spc="50" dirty="0">
                <a:latin typeface="Nunito Sans" pitchFamily="2" charset="0"/>
              </a:rPr>
              <a:t>besteht </a:t>
            </a:r>
            <a:r>
              <a:rPr lang="de-DE" sz="1600" spc="50" dirty="0">
                <a:solidFill>
                  <a:srgbClr val="FF0000"/>
                </a:solidFill>
                <a:latin typeface="Nunito Sans" pitchFamily="2" charset="0"/>
              </a:rPr>
              <a:t>kein Kündigungsrecht </a:t>
            </a:r>
            <a:r>
              <a:rPr lang="de-DE" sz="1600" spc="50" dirty="0">
                <a:latin typeface="Nunito Sans" pitchFamily="2" charset="0"/>
              </a:rPr>
              <a:t>für den Wohnraum, sollte das </a:t>
            </a:r>
            <a:r>
              <a:rPr lang="de-DE" sz="1600" spc="50" dirty="0">
                <a:solidFill>
                  <a:srgbClr val="FF0000"/>
                </a:solidFill>
                <a:latin typeface="Nunito Sans" pitchFamily="2" charset="0"/>
              </a:rPr>
              <a:t>Arbeitsverhältnis mit dem Unternehmen aufgelöst </a:t>
            </a:r>
            <a:r>
              <a:rPr lang="de-DE" sz="1600" spc="50" dirty="0">
                <a:latin typeface="Nunito Sans" pitchFamily="2" charset="0"/>
              </a:rPr>
              <a:t>werden!</a:t>
            </a:r>
          </a:p>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spc="50" dirty="0">
                <a:latin typeface="Nunito Sans" pitchFamily="2" charset="0"/>
              </a:rPr>
              <a:t>Der </a:t>
            </a:r>
            <a:r>
              <a:rPr lang="de-DE" sz="1600" b="1" spc="50" dirty="0">
                <a:latin typeface="Nunito Sans" pitchFamily="2" charset="0"/>
              </a:rPr>
              <a:t>Subventionswert </a:t>
            </a:r>
            <a:r>
              <a:rPr lang="de-DE" sz="1600" spc="50" dirty="0">
                <a:latin typeface="Nunito Sans" pitchFamily="2" charset="0"/>
              </a:rPr>
              <a:t>als Basisförderung beträgt </a:t>
            </a:r>
            <a:r>
              <a:rPr lang="de-DE" sz="1600" spc="50" dirty="0">
                <a:solidFill>
                  <a:srgbClr val="FF0000"/>
                </a:solidFill>
                <a:latin typeface="Nunito Sans" pitchFamily="2" charset="0"/>
              </a:rPr>
              <a:t>36%</a:t>
            </a:r>
            <a:r>
              <a:rPr lang="de-DE" sz="1600" spc="50" dirty="0">
                <a:latin typeface="Nunito Sans" pitchFamily="2" charset="0"/>
              </a:rPr>
              <a:t> (anstatt 40%) der förderfähigen Gesamtkosten bezogen auf eine Regelabsenkung der Miete um 33% gegenüber der OVM und eine Bindungsdauer von 30 Jahren.</a:t>
            </a:r>
          </a:p>
          <a:p>
            <a:pPr>
              <a:spcBef>
                <a:spcPts val="300"/>
              </a:spcBef>
              <a:spcAft>
                <a:spcPts val="300"/>
              </a:spcAft>
              <a:buSzPct val="125000"/>
            </a:pPr>
            <a:endParaRPr lang="de-DE" sz="16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Für die Berechnung der Förderhöhe bleiben im Vergleich zu den Rechenbeispielen alle anderen Faktoren gleich.</a:t>
            </a:r>
          </a:p>
          <a:p>
            <a:pPr>
              <a:spcBef>
                <a:spcPts val="300"/>
              </a:spcBef>
              <a:spcAft>
                <a:spcPts val="300"/>
              </a:spcAft>
              <a:buSzPct val="125000"/>
            </a:pPr>
            <a:endParaRPr lang="de-DE" sz="1600" b="1" spc="50" dirty="0"/>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257AA223-CC7A-92B0-7690-D8744C9AAB47}"/>
              </a:ext>
            </a:extLst>
          </p:cNvPr>
          <p:cNvSpPr>
            <a:spLocks noGrp="1"/>
          </p:cNvSpPr>
          <p:nvPr>
            <p:ph type="sldNum" sz="quarter" idx="12"/>
          </p:nvPr>
        </p:nvSpPr>
        <p:spPr/>
        <p:txBody>
          <a:bodyPr/>
          <a:lstStyle/>
          <a:p>
            <a:fld id="{1354209B-1C1D-024D-901F-5C671C233D00}" type="slidenum">
              <a:rPr lang="de-DE" smtClean="0"/>
              <a:t>53</a:t>
            </a:fld>
            <a:endParaRPr lang="de-DE"/>
          </a:p>
        </p:txBody>
      </p:sp>
      <p:sp>
        <p:nvSpPr>
          <p:cNvPr id="2" name="Fußzeilenplatzhalter 3">
            <a:extLst>
              <a:ext uri="{FF2B5EF4-FFF2-40B4-BE49-F238E27FC236}">
                <a16:creationId xmlns:a16="http://schemas.microsoft.com/office/drawing/2014/main" id="{6C5491A3-C00E-454C-AB50-6B383F2F5DD5}"/>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486528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Sonderbindungen / Mitarbeiterwohnen - Werkmietwohnungen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047262"/>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spc="50" dirty="0">
                <a:latin typeface="Nunito Sans" pitchFamily="2" charset="0"/>
              </a:rPr>
              <a:t>Soll dagegen die Sonderbindung zugunsten von Mitarbeiterinnen und Mitarbeitern eines Unternehmens oder mehrerer bestimmter Unternehmen an </a:t>
            </a:r>
            <a:r>
              <a:rPr lang="de-DE" sz="1600" b="1" spc="50" dirty="0">
                <a:latin typeface="Nunito Sans" pitchFamily="2" charset="0"/>
              </a:rPr>
              <a:t>Werkmietwohnungen </a:t>
            </a:r>
            <a:r>
              <a:rPr lang="de-DE" sz="1600" spc="50" dirty="0">
                <a:latin typeface="Nunito Sans" pitchFamily="2" charset="0"/>
              </a:rPr>
              <a:t>im Sinne des § 576 BGB begründet werden, bedeutet dies, dass das </a:t>
            </a:r>
            <a:r>
              <a:rPr lang="de-DE" sz="1600" spc="50" dirty="0">
                <a:solidFill>
                  <a:srgbClr val="FF0000"/>
                </a:solidFill>
                <a:latin typeface="Nunito Sans" pitchFamily="2" charset="0"/>
              </a:rPr>
              <a:t>Mietverhältnis über den Wohnraum unter den im BGB geregelten erleichterten Voraussetzungen aufgelöst werden kann, wenn das Arbeitsverhältnis mit dem Unternehmen beendet ist!</a:t>
            </a:r>
          </a:p>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spc="50" dirty="0">
                <a:latin typeface="Nunito Sans" pitchFamily="2" charset="0"/>
              </a:rPr>
              <a:t>Der</a:t>
            </a:r>
            <a:r>
              <a:rPr lang="de-DE" sz="1600" b="1" spc="50" dirty="0">
                <a:latin typeface="Nunito Sans" pitchFamily="2" charset="0"/>
              </a:rPr>
              <a:t> Subventionswert </a:t>
            </a:r>
            <a:r>
              <a:rPr lang="de-DE" sz="1600" spc="50" dirty="0">
                <a:latin typeface="Nunito Sans" pitchFamily="2" charset="0"/>
              </a:rPr>
              <a:t>als Basisförderung beträgt </a:t>
            </a:r>
            <a:r>
              <a:rPr lang="de-DE" sz="1600" spc="50" dirty="0">
                <a:solidFill>
                  <a:srgbClr val="FF0000"/>
                </a:solidFill>
                <a:latin typeface="Nunito Sans" pitchFamily="2" charset="0"/>
              </a:rPr>
              <a:t>33%</a:t>
            </a:r>
            <a:r>
              <a:rPr lang="de-DE" sz="1600" spc="50" dirty="0">
                <a:latin typeface="Nunito Sans" pitchFamily="2" charset="0"/>
              </a:rPr>
              <a:t> (anstatt 40%) der förderfähigen Gesamtkosten bezogen auf eine Regelabsenkung der Miete um 33% gegenüber der OVM und eine Bindungsdauer von 30 Jahren.</a:t>
            </a:r>
          </a:p>
          <a:p>
            <a:pPr>
              <a:spcBef>
                <a:spcPts val="300"/>
              </a:spcBef>
              <a:spcAft>
                <a:spcPts val="300"/>
              </a:spcAft>
              <a:buSzPct val="125000"/>
            </a:pPr>
            <a:endParaRPr lang="de-DE" sz="16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Für die Berechnung der Förderhöhe bleiben im Vergleich zu den Rechenbeispielen alle anderen Faktoren gleich.</a:t>
            </a:r>
          </a:p>
          <a:p>
            <a:pPr>
              <a:spcBef>
                <a:spcPts val="300"/>
              </a:spcBef>
              <a:spcAft>
                <a:spcPts val="300"/>
              </a:spcAft>
              <a:buSzPct val="125000"/>
            </a:pPr>
            <a:endParaRPr lang="de-DE" sz="1600" b="1" spc="50" dirty="0"/>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25A14942-757C-1B24-EEA6-C24D0DEB2C97}"/>
              </a:ext>
            </a:extLst>
          </p:cNvPr>
          <p:cNvSpPr>
            <a:spLocks noGrp="1"/>
          </p:cNvSpPr>
          <p:nvPr>
            <p:ph type="sldNum" sz="quarter" idx="12"/>
          </p:nvPr>
        </p:nvSpPr>
        <p:spPr/>
        <p:txBody>
          <a:bodyPr/>
          <a:lstStyle/>
          <a:p>
            <a:fld id="{1354209B-1C1D-024D-901F-5C671C233D00}" type="slidenum">
              <a:rPr lang="de-DE" smtClean="0"/>
              <a:t>54</a:t>
            </a:fld>
            <a:endParaRPr lang="de-DE"/>
          </a:p>
        </p:txBody>
      </p:sp>
      <p:sp>
        <p:nvSpPr>
          <p:cNvPr id="2" name="Fußzeilenplatzhalter 3">
            <a:extLst>
              <a:ext uri="{FF2B5EF4-FFF2-40B4-BE49-F238E27FC236}">
                <a16:creationId xmlns:a16="http://schemas.microsoft.com/office/drawing/2014/main" id="{4BA28108-919E-DA9F-E621-3992DBCCB959}"/>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375862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Besondere Wohnformen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585597"/>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Beispiel „Clusterwohnungen“:</a:t>
            </a:r>
          </a:p>
          <a:p>
            <a:pPr>
              <a:spcBef>
                <a:spcPts val="300"/>
              </a:spcBef>
              <a:spcAft>
                <a:spcPts val="300"/>
              </a:spcAft>
              <a:buSzPct val="125000"/>
            </a:pPr>
            <a:endParaRPr lang="de-DE" sz="16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Aktuell </a:t>
            </a:r>
            <a:r>
              <a:rPr lang="de-DE" sz="1400" b="1" spc="50" dirty="0">
                <a:latin typeface="Nunito Sans" pitchFamily="2" charset="0"/>
              </a:rPr>
              <a:t>nicht</a:t>
            </a:r>
            <a:r>
              <a:rPr lang="de-DE" sz="1400" spc="50" dirty="0">
                <a:latin typeface="Nunito Sans" pitchFamily="2" charset="0"/>
              </a:rPr>
              <a:t> in der L-Bank Förderung berücksichtigt</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Nur Wohnflächen innerhalb einer </a:t>
            </a:r>
            <a:r>
              <a:rPr lang="de-DE" sz="1400" b="1" spc="50" dirty="0">
                <a:latin typeface="Nunito Sans" pitchFamily="2" charset="0"/>
              </a:rPr>
              <a:t>abgeschlossenen Wohneinheit </a:t>
            </a:r>
            <a:r>
              <a:rPr lang="de-DE" sz="1400" spc="50" dirty="0">
                <a:latin typeface="Nunito Sans" pitchFamily="2" charset="0"/>
              </a:rPr>
              <a:t>(Abgeschlossenheitsbescheinigung vom Baurechtsamt) unter Berücksichtigung der vorgegebenen Wohnflächengrenzen förderfähig, d. h. die Gemeinschaftsflächen werden nicht berücksichtigt, wenn sie außerhalb der abgeschlossenen Wohneinheiten liegen. </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Auf Landesebene sind neue Wohnformen und die damit verbundenen Wohnungsgrößen bereits im Gespräch und werden grundsätzlich </a:t>
            </a:r>
            <a:r>
              <a:rPr lang="de-DE" sz="1400" b="1" spc="50" dirty="0">
                <a:latin typeface="Nunito Sans" pitchFamily="2" charset="0"/>
              </a:rPr>
              <a:t>politisch befürwortet</a:t>
            </a:r>
            <a:r>
              <a:rPr lang="de-DE" sz="1400" spc="50" dirty="0">
                <a:latin typeface="Nunito Sans" pitchFamily="2" charset="0"/>
              </a:rPr>
              <a:t>, allerdings erfolgte noch </a:t>
            </a:r>
            <a:r>
              <a:rPr lang="de-DE" sz="1400" b="1" spc="50" dirty="0">
                <a:latin typeface="Nunito Sans" pitchFamily="2" charset="0"/>
              </a:rPr>
              <a:t>keine Umsetzung innerhalb der Landeswohnraumförderung</a:t>
            </a:r>
            <a:r>
              <a:rPr lang="de-DE" sz="1400" spc="50" dirty="0">
                <a:latin typeface="Nunito Sans" pitchFamily="2" charset="0"/>
              </a:rPr>
              <a:t>.</a:t>
            </a:r>
          </a:p>
          <a:p>
            <a:pPr>
              <a:spcBef>
                <a:spcPts val="300"/>
              </a:spcBef>
              <a:spcAft>
                <a:spcPts val="300"/>
              </a:spcAft>
              <a:buSzPct val="125000"/>
            </a:pPr>
            <a:endParaRPr lang="de-DE" sz="1600" b="1" spc="50" dirty="0"/>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83D6FC58-59EC-E71D-7FF6-778D1717DAA0}"/>
              </a:ext>
            </a:extLst>
          </p:cNvPr>
          <p:cNvSpPr>
            <a:spLocks noGrp="1"/>
          </p:cNvSpPr>
          <p:nvPr>
            <p:ph type="sldNum" sz="quarter" idx="12"/>
          </p:nvPr>
        </p:nvSpPr>
        <p:spPr/>
        <p:txBody>
          <a:bodyPr/>
          <a:lstStyle/>
          <a:p>
            <a:fld id="{1354209B-1C1D-024D-901F-5C671C233D00}" type="slidenum">
              <a:rPr lang="de-DE" smtClean="0"/>
              <a:t>55</a:t>
            </a:fld>
            <a:endParaRPr lang="de-DE"/>
          </a:p>
        </p:txBody>
      </p:sp>
      <p:sp>
        <p:nvSpPr>
          <p:cNvPr id="2" name="Fußzeilenplatzhalter 3">
            <a:extLst>
              <a:ext uri="{FF2B5EF4-FFF2-40B4-BE49-F238E27FC236}">
                <a16:creationId xmlns:a16="http://schemas.microsoft.com/office/drawing/2014/main" id="{C2548F9D-B346-4EED-3048-35B321633A80}"/>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4063077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Besondere Wohnformen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924151"/>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Flexibilisierung: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 Flexibilisierungsförderung der L-Bank schafft die Möglichkeit auf individuelle Veränderungen einzugehen und vergütet die mit einem Zuschuss von 1.500 € bzw. 5.000€ pro Wohneinheit</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Möglich sind u.a. Maßnahmen zum Zwecke der Umsetzung </a:t>
            </a:r>
            <a:r>
              <a:rPr lang="de-DE" sz="1400" b="1" spc="50" dirty="0">
                <a:latin typeface="Nunito Sans" pitchFamily="2" charset="0"/>
              </a:rPr>
              <a:t>bindungskonformer Grundrissanpassungen </a:t>
            </a:r>
            <a:r>
              <a:rPr lang="de-DE" sz="1400" spc="50" dirty="0">
                <a:latin typeface="Nunito Sans" pitchFamily="2" charset="0"/>
              </a:rPr>
              <a:t>innerhalb einer Wohneinheit oder zum Zwecke der Umsetzung einer bindungskonformen </a:t>
            </a:r>
            <a:r>
              <a:rPr lang="de-DE" sz="1400" b="1" spc="50" dirty="0">
                <a:latin typeface="Nunito Sans" pitchFamily="2" charset="0"/>
              </a:rPr>
              <a:t>Aufteilung einer Wohneinheit in mehrere selbständige Wohneinheiten</a:t>
            </a:r>
          </a:p>
          <a:p>
            <a:pPr marL="285750" indent="-285750">
              <a:spcBef>
                <a:spcPts val="300"/>
              </a:spcBef>
              <a:spcAft>
                <a:spcPts val="300"/>
              </a:spcAft>
              <a:buSzPct val="125000"/>
              <a:buFont typeface="Wingdings" panose="05000000000000000000" pitchFamily="2" charset="2"/>
              <a:buChar char="Ø"/>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Wichtig: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 Wohneinheiten, für die eine Flexibilisierung beantragt wird, müssen vor und nach der Anpassung in die Wohnflächengrenzen passen.</a:t>
            </a:r>
          </a:p>
          <a:p>
            <a:pPr>
              <a:spcBef>
                <a:spcPts val="300"/>
              </a:spcBef>
              <a:spcAft>
                <a:spcPts val="300"/>
              </a:spcAft>
              <a:buSzPct val="125000"/>
            </a:pPr>
            <a:endParaRPr lang="de-DE" sz="1400" spc="50" dirty="0">
              <a:latin typeface="Nunito Sans" pitchFamily="2" charset="0"/>
            </a:endParaRP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rPr>
              <a:t>Konzeptbeschreibung und entsprechende Grundrisse nötig.</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rPr>
              <a:t>Über eine Gewährung der Förderung entscheidet das Ministerium bzw. die L-Bank.</a:t>
            </a:r>
          </a:p>
        </p:txBody>
      </p:sp>
      <p:sp>
        <p:nvSpPr>
          <p:cNvPr id="6" name="Foliennummernplatzhalter 5">
            <a:extLst>
              <a:ext uri="{FF2B5EF4-FFF2-40B4-BE49-F238E27FC236}">
                <a16:creationId xmlns:a16="http://schemas.microsoft.com/office/drawing/2014/main" id="{B0BDE940-4FC8-D16B-4A17-D8C69F4B2C07}"/>
              </a:ext>
            </a:extLst>
          </p:cNvPr>
          <p:cNvSpPr>
            <a:spLocks noGrp="1"/>
          </p:cNvSpPr>
          <p:nvPr>
            <p:ph type="sldNum" sz="quarter" idx="12"/>
          </p:nvPr>
        </p:nvSpPr>
        <p:spPr/>
        <p:txBody>
          <a:bodyPr/>
          <a:lstStyle/>
          <a:p>
            <a:fld id="{1354209B-1C1D-024D-901F-5C671C233D00}" type="slidenum">
              <a:rPr lang="de-DE" smtClean="0"/>
              <a:t>56</a:t>
            </a:fld>
            <a:endParaRPr lang="de-DE"/>
          </a:p>
        </p:txBody>
      </p:sp>
      <p:sp>
        <p:nvSpPr>
          <p:cNvPr id="2" name="Fußzeilenplatzhalter 3">
            <a:extLst>
              <a:ext uri="{FF2B5EF4-FFF2-40B4-BE49-F238E27FC236}">
                <a16:creationId xmlns:a16="http://schemas.microsoft.com/office/drawing/2014/main" id="{9B33B5A8-971E-4F39-17B8-09E802F0A070}"/>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294288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Antrag auf Reservierung - Bauträgergeschäft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023663"/>
            <a:ext cx="10330945" cy="1554272"/>
          </a:xfrm>
          <a:prstGeom prst="rect">
            <a:avLst/>
          </a:prstGeom>
          <a:noFill/>
        </p:spPr>
        <p:txBody>
          <a:bodyPr wrap="square" rtlCol="0">
            <a:spAutoFit/>
          </a:bodyPr>
          <a:lstStyle/>
          <a:p>
            <a:pPr>
              <a:spcBef>
                <a:spcPts val="300"/>
              </a:spcBef>
              <a:spcAft>
                <a:spcPts val="300"/>
              </a:spcAft>
              <a:buSzPct val="125000"/>
            </a:pPr>
            <a:r>
              <a:rPr lang="de-DE" sz="1600" b="1" spc="50" dirty="0"/>
              <a:t>Für Wohnungen, deren Veräußerung an Dritte durch den Antragsteller beabsichtigt ist, kann eine befristete Zusage der Reservierung von Fördervolumen (Reservierungszusage) ausgesprochen werden.</a:t>
            </a:r>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a:spcBef>
                <a:spcPts val="300"/>
              </a:spcBef>
              <a:spcAft>
                <a:spcPts val="300"/>
              </a:spcAft>
              <a:buSzPct val="125000"/>
            </a:pPr>
            <a:endParaRPr lang="de-DE" sz="1600" b="1" spc="50" dirty="0"/>
          </a:p>
        </p:txBody>
      </p:sp>
      <p:pic>
        <p:nvPicPr>
          <p:cNvPr id="9" name="Grafik 8">
            <a:extLst>
              <a:ext uri="{FF2B5EF4-FFF2-40B4-BE49-F238E27FC236}">
                <a16:creationId xmlns:a16="http://schemas.microsoft.com/office/drawing/2014/main" id="{B6AF81DD-7B96-20B9-3376-2C4D8402E5F7}"/>
              </a:ext>
            </a:extLst>
          </p:cNvPr>
          <p:cNvPicPr>
            <a:picLocks noChangeAspect="1"/>
          </p:cNvPicPr>
          <p:nvPr/>
        </p:nvPicPr>
        <p:blipFill>
          <a:blip r:embed="rId2"/>
          <a:stretch>
            <a:fillRect/>
          </a:stretch>
        </p:blipFill>
        <p:spPr>
          <a:xfrm>
            <a:off x="930527" y="4418229"/>
            <a:ext cx="3926145" cy="1175625"/>
          </a:xfrm>
          <a:prstGeom prst="rect">
            <a:avLst/>
          </a:prstGeom>
        </p:spPr>
      </p:pic>
      <p:pic>
        <p:nvPicPr>
          <p:cNvPr id="11" name="Grafik 10">
            <a:extLst>
              <a:ext uri="{FF2B5EF4-FFF2-40B4-BE49-F238E27FC236}">
                <a16:creationId xmlns:a16="http://schemas.microsoft.com/office/drawing/2014/main" id="{AFA7727D-AD3C-9636-680A-A35E5295BD3F}"/>
              </a:ext>
            </a:extLst>
          </p:cNvPr>
          <p:cNvPicPr>
            <a:picLocks noChangeAspect="1"/>
          </p:cNvPicPr>
          <p:nvPr/>
        </p:nvPicPr>
        <p:blipFill>
          <a:blip r:embed="rId3"/>
          <a:stretch>
            <a:fillRect/>
          </a:stretch>
        </p:blipFill>
        <p:spPr>
          <a:xfrm>
            <a:off x="930527" y="2950458"/>
            <a:ext cx="3926145" cy="1153443"/>
          </a:xfrm>
          <a:prstGeom prst="rect">
            <a:avLst/>
          </a:prstGeom>
        </p:spPr>
      </p:pic>
      <p:sp>
        <p:nvSpPr>
          <p:cNvPr id="13" name="Textfeld 12">
            <a:extLst>
              <a:ext uri="{FF2B5EF4-FFF2-40B4-BE49-F238E27FC236}">
                <a16:creationId xmlns:a16="http://schemas.microsoft.com/office/drawing/2014/main" id="{97B7586B-7F0B-6C64-D254-93F2426EC2CB}"/>
              </a:ext>
            </a:extLst>
          </p:cNvPr>
          <p:cNvSpPr txBox="1"/>
          <p:nvPr/>
        </p:nvSpPr>
        <p:spPr>
          <a:xfrm>
            <a:off x="5597645" y="3293793"/>
            <a:ext cx="5581650" cy="2123658"/>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Bauträger können sich so in die Warteschlange der L-Bank stellen.</a:t>
            </a:r>
          </a:p>
          <a:p>
            <a:pPr>
              <a:spcBef>
                <a:spcPts val="300"/>
              </a:spcBef>
              <a:spcAft>
                <a:spcPts val="300"/>
              </a:spcAft>
              <a:buSzPct val="125000"/>
            </a:pPr>
            <a:endParaRPr lang="de-DE" sz="1400" spc="50" dirty="0">
              <a:latin typeface="Nunito Sans" pitchFamily="2" charset="0"/>
            </a:endParaRPr>
          </a:p>
          <a:p>
            <a:pPr>
              <a:spcBef>
                <a:spcPts val="300"/>
              </a:spcBef>
              <a:spcAft>
                <a:spcPts val="300"/>
              </a:spcAft>
              <a:buSzPct val="125000"/>
            </a:pPr>
            <a:endParaRPr lang="de-DE" sz="1400" spc="50" dirty="0">
              <a:latin typeface="Nunito Sans" pitchFamily="2" charset="0"/>
            </a:endParaRP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Dieser übergibt die Warteposition an den potentiellen Bestandshalter, sobald dieser einen Antrag mit Bezug auf die Reservierungsnummer stellt</a:t>
            </a:r>
          </a:p>
        </p:txBody>
      </p:sp>
      <p:sp>
        <p:nvSpPr>
          <p:cNvPr id="6" name="Foliennummernplatzhalter 5">
            <a:extLst>
              <a:ext uri="{FF2B5EF4-FFF2-40B4-BE49-F238E27FC236}">
                <a16:creationId xmlns:a16="http://schemas.microsoft.com/office/drawing/2014/main" id="{A3F09BBC-01B1-8FB4-18DF-F54871C8751F}"/>
              </a:ext>
            </a:extLst>
          </p:cNvPr>
          <p:cNvSpPr>
            <a:spLocks noGrp="1"/>
          </p:cNvSpPr>
          <p:nvPr>
            <p:ph type="sldNum" sz="quarter" idx="12"/>
          </p:nvPr>
        </p:nvSpPr>
        <p:spPr/>
        <p:txBody>
          <a:bodyPr/>
          <a:lstStyle/>
          <a:p>
            <a:fld id="{1354209B-1C1D-024D-901F-5C671C233D00}" type="slidenum">
              <a:rPr lang="de-DE" smtClean="0"/>
              <a:t>57</a:t>
            </a:fld>
            <a:endParaRPr lang="de-DE"/>
          </a:p>
        </p:txBody>
      </p:sp>
      <p:sp>
        <p:nvSpPr>
          <p:cNvPr id="2" name="Fußzeilenplatzhalter 3">
            <a:extLst>
              <a:ext uri="{FF2B5EF4-FFF2-40B4-BE49-F238E27FC236}">
                <a16:creationId xmlns:a16="http://schemas.microsoft.com/office/drawing/2014/main" id="{2A0C3556-6960-C7BE-A88F-A1BAB6C7BAB7}"/>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289363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Antrag auf Reservierung - Bauträgergeschäft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023663"/>
            <a:ext cx="10423273" cy="5370701"/>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Was ist zu beachten:</a:t>
            </a:r>
          </a:p>
          <a:p>
            <a:pPr>
              <a:spcBef>
                <a:spcPts val="300"/>
              </a:spcBef>
              <a:spcAft>
                <a:spcPts val="300"/>
              </a:spcAft>
              <a:buSzPct val="125000"/>
            </a:pPr>
            <a:endParaRPr lang="de-DE" sz="16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Seitens der L-Bank werden </a:t>
            </a:r>
            <a:r>
              <a:rPr lang="de-DE" sz="1400" b="1" spc="50" dirty="0">
                <a:latin typeface="Nunito Sans" pitchFamily="2" charset="0"/>
              </a:rPr>
              <a:t>Subventionen nur an den späteren Bestandshalter </a:t>
            </a:r>
            <a:r>
              <a:rPr lang="de-DE" sz="1400" spc="50" dirty="0">
                <a:latin typeface="Nunito Sans" pitchFamily="2" charset="0"/>
              </a:rPr>
              <a:t>ausbezahlt, nicht jedoch an den  Bauträger. Er „stellt sich lediglich in die Warteposition“ der L-Bank und übergibt diese dann an den Bestandshalter sobald dieser den Folgeantrag gestellt hat.</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Grundsätzlich besteht die Möglichkeit, dass </a:t>
            </a:r>
            <a:r>
              <a:rPr lang="de-DE" sz="1400" b="1" spc="50" dirty="0">
                <a:latin typeface="Nunito Sans" pitchFamily="2" charset="0"/>
              </a:rPr>
              <a:t>ein Bestandshalter</a:t>
            </a:r>
            <a:r>
              <a:rPr lang="de-DE" sz="1400" spc="50" dirty="0">
                <a:latin typeface="Nunito Sans" pitchFamily="2" charset="0"/>
              </a:rPr>
              <a:t> mit einem </a:t>
            </a:r>
            <a:r>
              <a:rPr lang="de-DE" sz="1400" b="1" spc="50" dirty="0">
                <a:latin typeface="Nunito Sans" pitchFamily="2" charset="0"/>
              </a:rPr>
              <a:t>Folgeantrag alle Wohnungen </a:t>
            </a:r>
            <a:r>
              <a:rPr lang="de-DE" sz="1400" spc="50" dirty="0">
                <a:latin typeface="Nunito Sans" pitchFamily="2" charset="0"/>
              </a:rPr>
              <a:t>aus der Reservierungszusage fördert</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Es besteht jedoch auch die Möglichkeit, dass </a:t>
            </a:r>
            <a:r>
              <a:rPr lang="de-DE" sz="1400" b="1" spc="50" dirty="0">
                <a:latin typeface="Nunito Sans" pitchFamily="2" charset="0"/>
              </a:rPr>
              <a:t>mehrere Bestandshalter einzelne Wohneinheiten </a:t>
            </a:r>
            <a:r>
              <a:rPr lang="de-DE" sz="1400" spc="50" dirty="0">
                <a:latin typeface="Nunito Sans" pitchFamily="2" charset="0"/>
              </a:rPr>
              <a:t>abrufen. In diesem Fall müsste für jede einzelne Wohnung ein eigener Folgentrag gestellt werden.</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Mittel werden zwar mit einer Reservierungszusage reserviert, für eine endgültige Fördermittelbindung ist jedoch ein Folgeantrag zu stellen aus dem dann die Förderzusage resultiert.</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a:spcBef>
                <a:spcPts val="300"/>
              </a:spcBef>
              <a:spcAft>
                <a:spcPts val="300"/>
              </a:spcAft>
              <a:buSzPct val="125000"/>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AD2AC51B-D662-4381-0EB1-F8253C795C09}"/>
              </a:ext>
            </a:extLst>
          </p:cNvPr>
          <p:cNvSpPr>
            <a:spLocks noGrp="1"/>
          </p:cNvSpPr>
          <p:nvPr>
            <p:ph type="sldNum" sz="quarter" idx="12"/>
          </p:nvPr>
        </p:nvSpPr>
        <p:spPr/>
        <p:txBody>
          <a:bodyPr/>
          <a:lstStyle/>
          <a:p>
            <a:fld id="{1354209B-1C1D-024D-901F-5C671C233D00}" type="slidenum">
              <a:rPr lang="de-DE" smtClean="0"/>
              <a:t>58</a:t>
            </a:fld>
            <a:endParaRPr lang="de-DE"/>
          </a:p>
        </p:txBody>
      </p:sp>
      <p:sp>
        <p:nvSpPr>
          <p:cNvPr id="2" name="Fußzeilenplatzhalter 3">
            <a:extLst>
              <a:ext uri="{FF2B5EF4-FFF2-40B4-BE49-F238E27FC236}">
                <a16:creationId xmlns:a16="http://schemas.microsoft.com/office/drawing/2014/main" id="{012C5E73-C36A-2ACE-534A-DB8339376A59}"/>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766184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Antrag auf Reservierung - Bauträgergeschäft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023663"/>
            <a:ext cx="10423273" cy="4278094"/>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Was gilt es zu beachten:</a:t>
            </a:r>
          </a:p>
          <a:p>
            <a:pPr>
              <a:spcBef>
                <a:spcPts val="300"/>
              </a:spcBef>
              <a:spcAft>
                <a:spcPts val="300"/>
              </a:spcAft>
              <a:buSzPct val="125000"/>
            </a:pPr>
            <a:endParaRPr lang="de-DE" sz="16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Der </a:t>
            </a:r>
            <a:r>
              <a:rPr lang="de-DE" sz="1400" b="1" spc="50" dirty="0">
                <a:latin typeface="Nunito Sans" pitchFamily="2" charset="0"/>
              </a:rPr>
              <a:t>Zeitraum der Reservierung </a:t>
            </a:r>
            <a:r>
              <a:rPr lang="de-DE" sz="1400" spc="50" dirty="0">
                <a:latin typeface="Nunito Sans" pitchFamily="2" charset="0"/>
              </a:rPr>
              <a:t>der Fördermittel und der Anerkennung der Grundstückskosten ist auf </a:t>
            </a:r>
            <a:r>
              <a:rPr lang="de-DE" sz="1400" b="1" spc="50" dirty="0">
                <a:latin typeface="Nunito Sans" pitchFamily="2" charset="0"/>
              </a:rPr>
              <a:t>fünf Jahre</a:t>
            </a:r>
            <a:r>
              <a:rPr lang="de-DE" sz="1400" spc="50" dirty="0">
                <a:latin typeface="Nunito Sans" pitchFamily="2" charset="0"/>
              </a:rPr>
              <a:t> zu befristen.</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Sofern </a:t>
            </a:r>
            <a:r>
              <a:rPr lang="de-DE" sz="1400" b="1" spc="50" dirty="0">
                <a:latin typeface="Nunito Sans" pitchFamily="2" charset="0"/>
              </a:rPr>
              <a:t>ein Jahr</a:t>
            </a:r>
            <a:r>
              <a:rPr lang="de-DE" sz="1400" spc="50" dirty="0">
                <a:latin typeface="Nunito Sans" pitchFamily="2" charset="0"/>
              </a:rPr>
              <a:t> nach Bekanntgabe der Reservierungszusage noch nicht mit dem </a:t>
            </a:r>
            <a:r>
              <a:rPr lang="de-DE" sz="1400" b="1" spc="50" dirty="0">
                <a:latin typeface="Nunito Sans" pitchFamily="2" charset="0"/>
              </a:rPr>
              <a:t>Vorhaben begonnen </a:t>
            </a:r>
            <a:r>
              <a:rPr lang="de-DE" sz="1400" spc="50" dirty="0">
                <a:latin typeface="Nunito Sans" pitchFamily="2" charset="0"/>
              </a:rPr>
              <a:t>wurde, wird die Reservierungszusage unabhängig von den dafür verantwortlichen Ursachen unwirksam.</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Da Mittel für das zum Zeitpunkt der Antragstellung der Reservierung gültige Programm reserviert werden, profitiert der </a:t>
            </a:r>
            <a:r>
              <a:rPr lang="de-DE" sz="1400" b="1" spc="50" dirty="0">
                <a:latin typeface="Nunito Sans" pitchFamily="2" charset="0"/>
              </a:rPr>
              <a:t>Bestandshalter</a:t>
            </a:r>
            <a:r>
              <a:rPr lang="de-DE" sz="1400" spc="50" dirty="0">
                <a:latin typeface="Nunito Sans" pitchFamily="2" charset="0"/>
              </a:rPr>
              <a:t> zwar von einer </a:t>
            </a:r>
            <a:r>
              <a:rPr lang="de-DE" sz="1400" b="1" spc="50" dirty="0">
                <a:latin typeface="Nunito Sans" pitchFamily="2" charset="0"/>
              </a:rPr>
              <a:t>verkürzten Wartezeit</a:t>
            </a:r>
            <a:r>
              <a:rPr lang="de-DE" sz="1400" spc="50" dirty="0">
                <a:latin typeface="Nunito Sans" pitchFamily="2" charset="0"/>
              </a:rPr>
              <a:t>, jedoch nicht von einer möglichen Baukostenfortschreibung!</a:t>
            </a:r>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a:spcBef>
                <a:spcPts val="300"/>
              </a:spcBef>
              <a:spcAft>
                <a:spcPts val="300"/>
              </a:spcAft>
              <a:buSzPct val="125000"/>
            </a:pPr>
            <a:endParaRPr lang="de-DE" sz="1600" b="1" spc="50" dirty="0"/>
          </a:p>
        </p:txBody>
      </p:sp>
      <p:sp>
        <p:nvSpPr>
          <p:cNvPr id="6" name="Foliennummernplatzhalter 5">
            <a:extLst>
              <a:ext uri="{FF2B5EF4-FFF2-40B4-BE49-F238E27FC236}">
                <a16:creationId xmlns:a16="http://schemas.microsoft.com/office/drawing/2014/main" id="{1B711D4B-EA71-EAF1-F96E-C6F5DB470DC5}"/>
              </a:ext>
            </a:extLst>
          </p:cNvPr>
          <p:cNvSpPr>
            <a:spLocks noGrp="1"/>
          </p:cNvSpPr>
          <p:nvPr>
            <p:ph type="sldNum" sz="quarter" idx="12"/>
          </p:nvPr>
        </p:nvSpPr>
        <p:spPr/>
        <p:txBody>
          <a:bodyPr/>
          <a:lstStyle/>
          <a:p>
            <a:fld id="{1354209B-1C1D-024D-901F-5C671C233D00}" type="slidenum">
              <a:rPr lang="de-DE" smtClean="0"/>
              <a:t>59</a:t>
            </a:fld>
            <a:endParaRPr lang="de-DE"/>
          </a:p>
        </p:txBody>
      </p:sp>
      <p:sp>
        <p:nvSpPr>
          <p:cNvPr id="2" name="Fußzeilenplatzhalter 3">
            <a:extLst>
              <a:ext uri="{FF2B5EF4-FFF2-40B4-BE49-F238E27FC236}">
                <a16:creationId xmlns:a16="http://schemas.microsoft.com/office/drawing/2014/main" id="{FE8DDF8C-7BDA-85F2-2DA2-DAFB2572D647}"/>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192314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Eigenleistung (Freiburger Initiative!)</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485328"/>
            <a:ext cx="10369152" cy="5239896"/>
          </a:xfrm>
          <a:prstGeom prst="rect">
            <a:avLst/>
          </a:prstGeom>
          <a:noFill/>
        </p:spPr>
        <p:txBody>
          <a:bodyPr wrap="square" rtlCol="0">
            <a:spAutoFit/>
          </a:bodyPr>
          <a:lstStyle/>
          <a:p>
            <a:pPr>
              <a:spcAft>
                <a:spcPts val="500"/>
              </a:spcAft>
            </a:pPr>
            <a:r>
              <a:rPr lang="de-DE" sz="1600" b="1" spc="50" dirty="0">
                <a:latin typeface="Nunito Sans" pitchFamily="2" charset="0"/>
              </a:rPr>
              <a:t>Ausnahmen: Guthaben</a:t>
            </a:r>
          </a:p>
          <a:p>
            <a:pPr>
              <a:spcAft>
                <a:spcPts val="500"/>
              </a:spcAft>
            </a:pPr>
            <a:endParaRPr lang="de-DE" sz="1400" b="1" spc="50" dirty="0">
              <a:latin typeface="Nunito Sans" pitchFamily="2" charset="0"/>
            </a:endParaRPr>
          </a:p>
          <a:p>
            <a:pPr>
              <a:spcAft>
                <a:spcPts val="500"/>
              </a:spcAft>
            </a:pPr>
            <a:r>
              <a:rPr lang="de-DE" sz="1400" b="1" spc="50" dirty="0">
                <a:latin typeface="Nunito Sans" pitchFamily="2" charset="0"/>
              </a:rPr>
              <a:t>Guthaben, </a:t>
            </a:r>
            <a:r>
              <a:rPr lang="de-DE" sz="1400" spc="50" dirty="0">
                <a:latin typeface="Nunito Sans" pitchFamily="2" charset="0"/>
              </a:rPr>
              <a:t>die - wie Darlehen - einer Rückzahlungsverpflichtung Dritter unterliegen, </a:t>
            </a:r>
            <a:r>
              <a:rPr lang="de-DE" sz="1400" b="1" spc="50" dirty="0">
                <a:latin typeface="Nunito Sans" pitchFamily="2" charset="0"/>
              </a:rPr>
              <a:t>können als Eigenkapital angesehen werden, wenn</a:t>
            </a:r>
          </a:p>
          <a:p>
            <a:pPr marL="285750" indent="-285750">
              <a:spcAft>
                <a:spcPts val="500"/>
              </a:spcAft>
              <a:buFont typeface="Wingdings" panose="05000000000000000000" pitchFamily="2" charset="2"/>
              <a:buChar char="Ø"/>
            </a:pPr>
            <a:r>
              <a:rPr lang="de-DE" sz="1400" spc="50" dirty="0">
                <a:latin typeface="Nunito Sans" pitchFamily="2" charset="0"/>
              </a:rPr>
              <a:t>diese Mittel dem Förderempfänger 30 Jahre, </a:t>
            </a:r>
            <a:r>
              <a:rPr lang="de-DE" sz="1400" b="1" spc="50" dirty="0">
                <a:latin typeface="Nunito Sans" pitchFamily="2" charset="0"/>
              </a:rPr>
              <a:t>mindestens</a:t>
            </a:r>
            <a:r>
              <a:rPr lang="de-DE" sz="1400" spc="50" dirty="0">
                <a:latin typeface="Nunito Sans" pitchFamily="2" charset="0"/>
              </a:rPr>
              <a:t> jedoch mit einer dem </a:t>
            </a:r>
            <a:r>
              <a:rPr lang="de-DE" sz="1400" b="1" spc="50" dirty="0">
                <a:latin typeface="Nunito Sans" pitchFamily="2" charset="0"/>
              </a:rPr>
              <a:t>Förderdarlehen der L-Bank </a:t>
            </a:r>
            <a:r>
              <a:rPr lang="de-DE" sz="1400" spc="50" dirty="0">
                <a:latin typeface="Nunito Sans" pitchFamily="2" charset="0"/>
              </a:rPr>
              <a:t>entsprechenden </a:t>
            </a:r>
            <a:r>
              <a:rPr lang="de-DE" sz="1400" b="1" spc="50" dirty="0">
                <a:latin typeface="Nunito Sans" pitchFamily="2" charset="0"/>
              </a:rPr>
              <a:t>Laufzeit</a:t>
            </a:r>
            <a:r>
              <a:rPr lang="de-DE" sz="1400" spc="50" dirty="0">
                <a:latin typeface="Nunito Sans" pitchFamily="2" charset="0"/>
              </a:rPr>
              <a:t>, überlassen bleiben und</a:t>
            </a:r>
          </a:p>
          <a:p>
            <a:pPr marL="285750" indent="-285750">
              <a:spcAft>
                <a:spcPts val="500"/>
              </a:spcAft>
              <a:buFont typeface="Wingdings" panose="05000000000000000000" pitchFamily="2" charset="2"/>
              <a:buChar char="Ø"/>
            </a:pPr>
            <a:r>
              <a:rPr lang="de-DE" sz="1400" spc="50" dirty="0">
                <a:latin typeface="Nunito Sans" pitchFamily="2" charset="0"/>
              </a:rPr>
              <a:t>für diesen Zeitraum auf die </a:t>
            </a:r>
            <a:r>
              <a:rPr lang="de-DE" sz="1400" b="1" spc="50" dirty="0">
                <a:latin typeface="Nunito Sans" pitchFamily="2" charset="0"/>
              </a:rPr>
              <a:t>Rückzahlung</a:t>
            </a:r>
            <a:r>
              <a:rPr lang="de-DE" sz="1400" spc="50" dirty="0">
                <a:latin typeface="Nunito Sans" pitchFamily="2" charset="0"/>
              </a:rPr>
              <a:t> der Fremdmittel </a:t>
            </a:r>
            <a:r>
              <a:rPr lang="de-DE" sz="1400" b="1" spc="50" dirty="0">
                <a:latin typeface="Nunito Sans" pitchFamily="2" charset="0"/>
              </a:rPr>
              <a:t>verzichtet</a:t>
            </a:r>
            <a:r>
              <a:rPr lang="de-DE" sz="1400" spc="50" dirty="0">
                <a:latin typeface="Nunito Sans" pitchFamily="2" charset="0"/>
              </a:rPr>
              <a:t> wird und</a:t>
            </a:r>
          </a:p>
          <a:p>
            <a:pPr marL="285750" indent="-285750">
              <a:spcAft>
                <a:spcPts val="500"/>
              </a:spcAft>
              <a:buFont typeface="Wingdings" panose="05000000000000000000" pitchFamily="2" charset="2"/>
              <a:buChar char="Ø"/>
            </a:pPr>
            <a:r>
              <a:rPr lang="de-DE" sz="1400" spc="50" dirty="0">
                <a:latin typeface="Nunito Sans" pitchFamily="2" charset="0"/>
              </a:rPr>
              <a:t>innerhalb dieses Zeitraums keine Zinsen und Tilgungen für die Fremdmittel verlangt werden und</a:t>
            </a:r>
          </a:p>
          <a:p>
            <a:pPr marL="285750" indent="-285750">
              <a:spcAft>
                <a:spcPts val="500"/>
              </a:spcAft>
              <a:buFont typeface="Wingdings" panose="05000000000000000000" pitchFamily="2" charset="2"/>
              <a:buChar char="Ø"/>
            </a:pPr>
            <a:r>
              <a:rPr lang="de-DE" sz="1400" spc="50" dirty="0">
                <a:latin typeface="Nunito Sans" pitchFamily="2" charset="0"/>
              </a:rPr>
              <a:t>innerhalb dieses Zeitraums auch keine vorzeitigen Rückzahlungen (ganz oder teilweise) erfolgen.</a:t>
            </a:r>
          </a:p>
          <a:p>
            <a:pPr marL="285750" indent="-285750">
              <a:spcAft>
                <a:spcPts val="500"/>
              </a:spcAft>
              <a:buFont typeface="Wingdings" panose="05000000000000000000" pitchFamily="2" charset="2"/>
              <a:buChar char="Ø"/>
            </a:pPr>
            <a:endParaRPr lang="de-DE" sz="1400" spc="50" dirty="0">
              <a:latin typeface="Nunito Sans" pitchFamily="2" charset="0"/>
            </a:endParaRPr>
          </a:p>
          <a:p>
            <a:pPr>
              <a:spcAft>
                <a:spcPts val="500"/>
              </a:spcAft>
            </a:pPr>
            <a:r>
              <a:rPr lang="de-DE" sz="1400" b="1" spc="50" dirty="0">
                <a:latin typeface="Nunito Sans" pitchFamily="2" charset="0"/>
              </a:rPr>
              <a:t>Die Einhaltung der Vorgaben ist auf jederzeitiges Verlangen der L-Bank nachzuweisen. Verstöße gegen die Vorgaben und Nachweispflicht berechtigen zur Aufhebung der Förderzusage und damit gegebenenfalls zur Kündigung des Darlehensvertrages.</a:t>
            </a:r>
          </a:p>
          <a:p>
            <a:pPr marL="285750" indent="-285750">
              <a:spcAft>
                <a:spcPts val="500"/>
              </a:spcAft>
              <a:buFont typeface="Wingdings" panose="05000000000000000000" pitchFamily="2" charset="2"/>
              <a:buChar char="Ø"/>
            </a:pPr>
            <a:endParaRPr lang="de-DE" sz="1600" spc="50" dirty="0"/>
          </a:p>
          <a:p>
            <a:pPr marL="285750" indent="-285750">
              <a:spcAft>
                <a:spcPts val="500"/>
              </a:spcAft>
              <a:buFont typeface="Wingdings" panose="05000000000000000000" pitchFamily="2" charset="2"/>
              <a:buChar char="Ø"/>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6" name="Foliennummernplatzhalter 5">
            <a:extLst>
              <a:ext uri="{FF2B5EF4-FFF2-40B4-BE49-F238E27FC236}">
                <a16:creationId xmlns:a16="http://schemas.microsoft.com/office/drawing/2014/main" id="{968D6968-5770-C9F6-EE62-8A73B631927F}"/>
              </a:ext>
            </a:extLst>
          </p:cNvPr>
          <p:cNvSpPr>
            <a:spLocks noGrp="1"/>
          </p:cNvSpPr>
          <p:nvPr>
            <p:ph type="sldNum" sz="quarter" idx="12"/>
          </p:nvPr>
        </p:nvSpPr>
        <p:spPr/>
        <p:txBody>
          <a:bodyPr/>
          <a:lstStyle/>
          <a:p>
            <a:fld id="{1354209B-1C1D-024D-901F-5C671C233D00}" type="slidenum">
              <a:rPr lang="de-DE" smtClean="0"/>
              <a:t>6</a:t>
            </a:fld>
            <a:endParaRPr lang="de-DE"/>
          </a:p>
        </p:txBody>
      </p:sp>
      <p:sp>
        <p:nvSpPr>
          <p:cNvPr id="2" name="Fußzeilenplatzhalter 3">
            <a:extLst>
              <a:ext uri="{FF2B5EF4-FFF2-40B4-BE49-F238E27FC236}">
                <a16:creationId xmlns:a16="http://schemas.microsoft.com/office/drawing/2014/main" id="{7A96192E-F7A6-01F0-D5EC-F3DD818DD623}"/>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6367528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Kombination mit anderen Fördermitteln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893374"/>
          </a:xfrm>
          <a:prstGeom prst="rect">
            <a:avLst/>
          </a:prstGeom>
          <a:noFill/>
        </p:spPr>
        <p:txBody>
          <a:bodyPr wrap="square" rtlCol="0">
            <a:spAutoFit/>
          </a:bodyPr>
          <a:lstStyle/>
          <a:p>
            <a:pPr marL="180000" indent="-180000">
              <a:spcBef>
                <a:spcPts val="300"/>
              </a:spcBef>
              <a:spcAft>
                <a:spcPts val="300"/>
              </a:spcAft>
              <a:buSzPct val="125000"/>
              <a:buFont typeface="Arial" panose="020B0604020202020204" pitchFamily="34" charset="0"/>
              <a:buChar char="•"/>
            </a:pPr>
            <a:endParaRPr lang="de-DE" sz="1600" b="1" spc="50" dirty="0"/>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Grundsätzlich Verbot der Doppelförderung</a:t>
            </a:r>
          </a:p>
          <a:p>
            <a:pPr>
              <a:spcBef>
                <a:spcPts val="300"/>
              </a:spcBef>
              <a:spcAft>
                <a:spcPts val="300"/>
              </a:spcAft>
              <a:buSzPct val="125000"/>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Zweck der Förderung entscheidend</a:t>
            </a:r>
          </a:p>
          <a:p>
            <a:pPr>
              <a:spcBef>
                <a:spcPts val="300"/>
              </a:spcBef>
              <a:spcAft>
                <a:spcPts val="300"/>
              </a:spcAft>
              <a:buSzPct val="125000"/>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Einzelfallprüfung in früher Phase des Projekts sinnvoll</a:t>
            </a:r>
          </a:p>
          <a:p>
            <a:pPr>
              <a:spcBef>
                <a:spcPts val="300"/>
              </a:spcBef>
              <a:spcAft>
                <a:spcPts val="300"/>
              </a:spcAft>
              <a:buSzPct val="125000"/>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Landeswohnraumförderung grundsätzlich mit KfW-Förderung / Bundesförderung für effiziente Gebäude (BEG) hinsichtlich energetischer Errichtung des Gebäudes kombinierbar</a:t>
            </a:r>
          </a:p>
          <a:p>
            <a:pPr>
              <a:spcBef>
                <a:spcPts val="300"/>
              </a:spcBef>
              <a:spcAft>
                <a:spcPts val="300"/>
              </a:spcAft>
              <a:buSzPct val="125000"/>
            </a:pPr>
            <a:endParaRPr lang="de-DE" sz="1600" b="1" spc="50" dirty="0"/>
          </a:p>
          <a:p>
            <a:pPr>
              <a:spcBef>
                <a:spcPts val="300"/>
              </a:spcBef>
              <a:spcAft>
                <a:spcPts val="300"/>
              </a:spcAft>
              <a:buSzPct val="125000"/>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EAADC93B-331E-582D-0A74-136ECC1F7EAF}"/>
              </a:ext>
            </a:extLst>
          </p:cNvPr>
          <p:cNvSpPr>
            <a:spLocks noGrp="1"/>
          </p:cNvSpPr>
          <p:nvPr>
            <p:ph type="sldNum" sz="quarter" idx="12"/>
          </p:nvPr>
        </p:nvSpPr>
        <p:spPr/>
        <p:txBody>
          <a:bodyPr/>
          <a:lstStyle/>
          <a:p>
            <a:fld id="{1354209B-1C1D-024D-901F-5C671C233D00}" type="slidenum">
              <a:rPr lang="de-DE" smtClean="0"/>
              <a:t>60</a:t>
            </a:fld>
            <a:endParaRPr lang="de-DE"/>
          </a:p>
        </p:txBody>
      </p:sp>
      <p:sp>
        <p:nvSpPr>
          <p:cNvPr id="2" name="Fußzeilenplatzhalter 3">
            <a:extLst>
              <a:ext uri="{FF2B5EF4-FFF2-40B4-BE49-F238E27FC236}">
                <a16:creationId xmlns:a16="http://schemas.microsoft.com/office/drawing/2014/main" id="{FC0A5062-FA47-BF5F-66D1-D7FB2725B38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694961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3">
            <a:extLst>
              <a:ext uri="{FF2B5EF4-FFF2-40B4-BE49-F238E27FC236}">
                <a16:creationId xmlns:a16="http://schemas.microsoft.com/office/drawing/2014/main" id="{305C76B4-8138-42A8-8AFF-18461D7AACCA}"/>
              </a:ext>
            </a:extLst>
          </p:cNvPr>
          <p:cNvSpPr txBox="1">
            <a:spLocks/>
          </p:cNvSpPr>
          <p:nvPr/>
        </p:nvSpPr>
        <p:spPr>
          <a:xfrm>
            <a:off x="437952" y="733039"/>
            <a:ext cx="8352928" cy="636587"/>
          </a:xfrm>
          <a:prstGeom prst="rect">
            <a:avLst/>
          </a:prstGeom>
          <a:solidFill>
            <a:schemeClr val="bg1"/>
          </a:solidFill>
          <a:ln w="190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239" tIns="49120" rIns="98239" bIns="49120" numCol="1" spcCol="0" rtlCol="0" fromWordArt="0" anchor="ctr" anchorCtr="0" forceAA="0" compatLnSpc="1">
            <a:prstTxWarp prst="textNoShape">
              <a:avLst/>
            </a:prstTxWarp>
            <a:noAutofit/>
          </a:bodyPr>
          <a:lstStyle>
            <a:defPPr>
              <a:defRPr lang="de-DE"/>
            </a:defPPr>
            <a:lvl1pPr marL="0" algn="l" defTabSz="914400" rtl="0" eaLnBrk="1" latinLnBrk="0" hangingPunct="1">
              <a:lnSpc>
                <a:spcPct val="100000"/>
              </a:lnSpc>
              <a:spcBef>
                <a:spcPct val="0"/>
              </a:spcBef>
              <a:buNone/>
              <a:defRPr sz="1800" b="1" i="0" kern="1200" cap="all" spc="150" baseline="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3200" dirty="0">
                <a:solidFill>
                  <a:schemeClr val="tx1"/>
                </a:solidFill>
                <a:latin typeface="Nunito Sans" pitchFamily="2" charset="0"/>
              </a:rPr>
              <a:t> Überblick</a:t>
            </a:r>
          </a:p>
        </p:txBody>
      </p:sp>
      <p:sp>
        <p:nvSpPr>
          <p:cNvPr id="9" name="Rechteck: abgerundete Ecken 8">
            <a:extLst>
              <a:ext uri="{FF2B5EF4-FFF2-40B4-BE49-F238E27FC236}">
                <a16:creationId xmlns:a16="http://schemas.microsoft.com/office/drawing/2014/main" id="{B0F033C1-0755-499D-B339-5CDBB75DE2E2}"/>
              </a:ext>
            </a:extLst>
          </p:cNvPr>
          <p:cNvSpPr/>
          <p:nvPr/>
        </p:nvSpPr>
        <p:spPr>
          <a:xfrm>
            <a:off x="682298" y="1661065"/>
            <a:ext cx="3517167"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A: Mietwohnraumförderung</a:t>
            </a:r>
          </a:p>
        </p:txBody>
      </p:sp>
      <p:sp>
        <p:nvSpPr>
          <p:cNvPr id="10" name="Rechteck: abgerundete Ecken 9">
            <a:extLst>
              <a:ext uri="{FF2B5EF4-FFF2-40B4-BE49-F238E27FC236}">
                <a16:creationId xmlns:a16="http://schemas.microsoft.com/office/drawing/2014/main" id="{625C2F35-A382-4CA7-B3BC-F64EFAFFC11C}"/>
              </a:ext>
            </a:extLst>
          </p:cNvPr>
          <p:cNvSpPr/>
          <p:nvPr/>
        </p:nvSpPr>
        <p:spPr>
          <a:xfrm>
            <a:off x="4657885" y="1664514"/>
            <a:ext cx="3654926" cy="693068"/>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B: Erwerb von Genossenschaftsanteilen</a:t>
            </a:r>
          </a:p>
        </p:txBody>
      </p:sp>
      <p:sp>
        <p:nvSpPr>
          <p:cNvPr id="11" name="Rechteck: abgerundete Ecken 10">
            <a:extLst>
              <a:ext uri="{FF2B5EF4-FFF2-40B4-BE49-F238E27FC236}">
                <a16:creationId xmlns:a16="http://schemas.microsoft.com/office/drawing/2014/main" id="{2BB8E816-15FA-4D85-8214-4C329E3D4433}"/>
              </a:ext>
            </a:extLst>
          </p:cNvPr>
          <p:cNvSpPr/>
          <p:nvPr/>
        </p:nvSpPr>
        <p:spPr>
          <a:xfrm>
            <a:off x="4657885" y="2651297"/>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C: Z-15 / Z-20 Darlehen</a:t>
            </a:r>
          </a:p>
        </p:txBody>
      </p:sp>
      <p:sp>
        <p:nvSpPr>
          <p:cNvPr id="16" name="Rechteck: abgerundete Ecken 15">
            <a:extLst>
              <a:ext uri="{FF2B5EF4-FFF2-40B4-BE49-F238E27FC236}">
                <a16:creationId xmlns:a16="http://schemas.microsoft.com/office/drawing/2014/main" id="{F5830184-D2A4-BFE9-8C68-047770B6E5C3}"/>
              </a:ext>
            </a:extLst>
          </p:cNvPr>
          <p:cNvSpPr/>
          <p:nvPr/>
        </p:nvSpPr>
        <p:spPr>
          <a:xfrm>
            <a:off x="2635651" y="3618562"/>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D: Mittelbereitstellung </a:t>
            </a:r>
          </a:p>
          <a:p>
            <a:pPr algn="ctr"/>
            <a:r>
              <a:rPr lang="de-DE" b="1" dirty="0">
                <a:solidFill>
                  <a:schemeClr val="tx1"/>
                </a:solidFill>
                <a:latin typeface="Nunito Sans" pitchFamily="2" charset="0"/>
              </a:rPr>
              <a:t>L-Bank</a:t>
            </a:r>
          </a:p>
        </p:txBody>
      </p:sp>
      <p:sp>
        <p:nvSpPr>
          <p:cNvPr id="17" name="Rechteck: abgerundete Ecken 16">
            <a:extLst>
              <a:ext uri="{FF2B5EF4-FFF2-40B4-BE49-F238E27FC236}">
                <a16:creationId xmlns:a16="http://schemas.microsoft.com/office/drawing/2014/main" id="{5EB4D75A-4D0B-434B-3F14-70372E23927E}"/>
              </a:ext>
            </a:extLst>
          </p:cNvPr>
          <p:cNvSpPr/>
          <p:nvPr/>
        </p:nvSpPr>
        <p:spPr>
          <a:xfrm>
            <a:off x="2005663" y="5100314"/>
            <a:ext cx="4914901"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E: Antragsverfahren / Beratungsangebot Wohnraumförderstelle</a:t>
            </a:r>
          </a:p>
        </p:txBody>
      </p:sp>
      <p:sp>
        <p:nvSpPr>
          <p:cNvPr id="2" name="Pfeil: nach oben gebogen 1">
            <a:extLst>
              <a:ext uri="{FF2B5EF4-FFF2-40B4-BE49-F238E27FC236}">
                <a16:creationId xmlns:a16="http://schemas.microsoft.com/office/drawing/2014/main" id="{C4C5B183-85B5-B0A9-1F60-D2A036110445}"/>
              </a:ext>
            </a:extLst>
          </p:cNvPr>
          <p:cNvSpPr/>
          <p:nvPr/>
        </p:nvSpPr>
        <p:spPr>
          <a:xfrm rot="5400000">
            <a:off x="1857401"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a:solidFill>
                <a:prstClr val="white"/>
              </a:solidFill>
              <a:latin typeface="Calibri"/>
            </a:endParaRPr>
          </a:p>
        </p:txBody>
      </p:sp>
      <p:sp>
        <p:nvSpPr>
          <p:cNvPr id="6" name="Pfeil: nach oben gebogen 5">
            <a:extLst>
              <a:ext uri="{FF2B5EF4-FFF2-40B4-BE49-F238E27FC236}">
                <a16:creationId xmlns:a16="http://schemas.microsoft.com/office/drawing/2014/main" id="{C0C1F733-6356-69A5-0D42-AB5FCB803FDB}"/>
              </a:ext>
            </a:extLst>
          </p:cNvPr>
          <p:cNvSpPr/>
          <p:nvPr/>
        </p:nvSpPr>
        <p:spPr>
          <a:xfrm rot="5400000" flipV="1">
            <a:off x="6594937"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dirty="0">
              <a:solidFill>
                <a:prstClr val="white"/>
              </a:solidFill>
              <a:latin typeface="Calibri"/>
            </a:endParaRPr>
          </a:p>
        </p:txBody>
      </p:sp>
      <p:sp>
        <p:nvSpPr>
          <p:cNvPr id="12" name="Pfeil: nach unten 11" descr="Abbildung Pfeil">
            <a:extLst>
              <a:ext uri="{FF2B5EF4-FFF2-40B4-BE49-F238E27FC236}">
                <a16:creationId xmlns:a16="http://schemas.microsoft.com/office/drawing/2014/main" id="{7D839C0C-E543-DBEE-D77E-FF0D90D9ACED}"/>
              </a:ext>
            </a:extLst>
          </p:cNvPr>
          <p:cNvSpPr/>
          <p:nvPr/>
        </p:nvSpPr>
        <p:spPr>
          <a:xfrm>
            <a:off x="4336138" y="4438920"/>
            <a:ext cx="253952" cy="534017"/>
          </a:xfrm>
          <a:prstGeom prst="downArrow">
            <a:avLst/>
          </a:prstGeom>
          <a:solidFill>
            <a:srgbClr val="C0504D"/>
          </a:solidFill>
          <a:ln w="25400" cap="flat" cmpd="sng" algn="ctr">
            <a:solidFill>
              <a:srgbClr val="C0504D"/>
            </a:solidFill>
            <a:prstDash val="solid"/>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934" b="0" i="0" u="none" strike="noStrike" kern="1200" cap="none" spc="0" normalizeH="0" baseline="0" noProof="0">
              <a:ln>
                <a:noFill/>
              </a:ln>
              <a:solidFill>
                <a:prstClr val="white"/>
              </a:solidFill>
              <a:effectLst/>
              <a:uLnTx/>
              <a:uFillTx/>
              <a:latin typeface="Calibri"/>
              <a:ea typeface="+mn-ea"/>
              <a:cs typeface="+mn-cs"/>
            </a:endParaRPr>
          </a:p>
        </p:txBody>
      </p:sp>
      <p:sp>
        <p:nvSpPr>
          <p:cNvPr id="8" name="Foliennummernplatzhalter 7">
            <a:extLst>
              <a:ext uri="{FF2B5EF4-FFF2-40B4-BE49-F238E27FC236}">
                <a16:creationId xmlns:a16="http://schemas.microsoft.com/office/drawing/2014/main" id="{5BEDBC31-A53B-B6D3-7637-5E7E4E9CC1BE}"/>
              </a:ext>
            </a:extLst>
          </p:cNvPr>
          <p:cNvSpPr>
            <a:spLocks noGrp="1"/>
          </p:cNvSpPr>
          <p:nvPr>
            <p:ph type="sldNum" sz="quarter" idx="4294967295"/>
          </p:nvPr>
        </p:nvSpPr>
        <p:spPr>
          <a:xfrm>
            <a:off x="8610600" y="6356350"/>
            <a:ext cx="2743200" cy="365125"/>
          </a:xfrm>
        </p:spPr>
        <p:txBody>
          <a:bodyPr/>
          <a:lstStyle/>
          <a:p>
            <a:fld id="{1354209B-1C1D-024D-901F-5C671C233D00}" type="slidenum">
              <a:rPr lang="de-DE" smtClean="0"/>
              <a:pPr/>
              <a:t>61</a:t>
            </a:fld>
            <a:endParaRPr lang="de-DE"/>
          </a:p>
        </p:txBody>
      </p:sp>
      <p:sp>
        <p:nvSpPr>
          <p:cNvPr id="3" name="Fußzeilenplatzhalter 3">
            <a:extLst>
              <a:ext uri="{FF2B5EF4-FFF2-40B4-BE49-F238E27FC236}">
                <a16:creationId xmlns:a16="http://schemas.microsoft.com/office/drawing/2014/main" id="{3C8C40C2-DEB0-BFE5-B537-7B019339ED9E}"/>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463902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B: Erwerb von Genossenschaftsanteilen (G15)</a:t>
            </a:r>
            <a:r>
              <a:rPr lang="de-DE" dirty="0">
                <a:latin typeface="Nunito Sans" pitchFamily="2" charset="0"/>
              </a:rPr>
              <a:t> </a:t>
            </a:r>
            <a:br>
              <a:rPr lang="de-DE" dirty="0">
                <a:latin typeface="Nunito Sans" pitchFamily="2" charset="0"/>
              </a:rPr>
            </a:br>
            <a:r>
              <a:rPr lang="de-DE" sz="2400" dirty="0">
                <a:latin typeface="Nunito Sans" pitchFamily="2" charset="0"/>
              </a:rPr>
              <a:t>Allgemeines</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877985"/>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Ziel ist die Anmietung von </a:t>
            </a:r>
            <a:r>
              <a:rPr lang="de-DE" sz="1400" b="1" u="sng" spc="50" dirty="0">
                <a:latin typeface="Nunito Sans" pitchFamily="2" charset="0"/>
              </a:rPr>
              <a:t>einer</a:t>
            </a:r>
            <a:r>
              <a:rPr lang="de-DE" sz="1400" b="1" spc="50" dirty="0">
                <a:latin typeface="Nunito Sans" pitchFamily="2" charset="0"/>
              </a:rPr>
              <a:t> genossenschaftlichen Wohnraum </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Erwerb von Genossenschaftsanteilen als Zugangsvoraussetzung </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Langfristige Anmietung einer genossenschaftlichen Wohnung</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Angemessene Mietsteigerungen</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Genossenschaft kann auch Sozialmietwohnungen errichten</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Erwerb von Genossenschaftsanteilen auch zum Bezug einer Sozialmietwohnung</a:t>
            </a:r>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04B3C89C-256F-A297-7071-4A50C33F9B30}"/>
              </a:ext>
            </a:extLst>
          </p:cNvPr>
          <p:cNvSpPr>
            <a:spLocks noGrp="1"/>
          </p:cNvSpPr>
          <p:nvPr>
            <p:ph type="sldNum" sz="quarter" idx="12"/>
          </p:nvPr>
        </p:nvSpPr>
        <p:spPr/>
        <p:txBody>
          <a:bodyPr/>
          <a:lstStyle/>
          <a:p>
            <a:fld id="{1354209B-1C1D-024D-901F-5C671C233D00}" type="slidenum">
              <a:rPr lang="de-DE" smtClean="0"/>
              <a:t>62</a:t>
            </a:fld>
            <a:endParaRPr lang="de-DE"/>
          </a:p>
        </p:txBody>
      </p:sp>
      <p:sp>
        <p:nvSpPr>
          <p:cNvPr id="2" name="Fußzeilenplatzhalter 3">
            <a:extLst>
              <a:ext uri="{FF2B5EF4-FFF2-40B4-BE49-F238E27FC236}">
                <a16:creationId xmlns:a16="http://schemas.microsoft.com/office/drawing/2014/main" id="{40792899-1909-1A5C-672C-B70C47DD5D3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065424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B: Erwerb von Genossenschaftsanteilen (G15)</a:t>
            </a:r>
            <a:r>
              <a:rPr lang="de-DE" dirty="0">
                <a:latin typeface="Nunito Sans" pitchFamily="2" charset="0"/>
              </a:rPr>
              <a:t> </a:t>
            </a:r>
            <a:br>
              <a:rPr lang="de-DE" dirty="0">
                <a:latin typeface="Nunito Sans" pitchFamily="2" charset="0"/>
              </a:rPr>
            </a:br>
            <a:r>
              <a:rPr lang="de-DE" sz="2400" dirty="0">
                <a:latin typeface="Nunito Sans" pitchFamily="2" charset="0"/>
              </a:rPr>
              <a:t>Einkommensgrenze</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108817"/>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Einkommensgrenzen in Abhängigkeit der Anzahl der Haushaltsmitglieder</a:t>
            </a:r>
            <a:endParaRPr lang="de-DE" sz="1400" spc="50" dirty="0">
              <a:latin typeface="Nunito Sans" pitchFamily="2" charset="0"/>
            </a:endParaRP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Die Einkommensgrenzen erhöhen sich mit jeder weiteren Person</a:t>
            </a:r>
            <a:br>
              <a:rPr lang="de-DE" sz="1400" b="1" spc="50" dirty="0">
                <a:latin typeface="Nunito Sans" pitchFamily="2" charset="0"/>
              </a:rPr>
            </a:br>
            <a:r>
              <a:rPr lang="de-DE" sz="1400" b="1" spc="50" dirty="0">
                <a:latin typeface="Nunito Sans" pitchFamily="2" charset="0"/>
              </a:rPr>
              <a:t>um 9.000 Euro und mit jeder schwerbehinderten Person</a:t>
            </a:r>
            <a:br>
              <a:rPr lang="de-DE" sz="1400" b="1" spc="50" dirty="0">
                <a:latin typeface="Nunito Sans" pitchFamily="2" charset="0"/>
              </a:rPr>
            </a:br>
            <a:r>
              <a:rPr lang="de-DE" sz="1400" b="1" spc="50" dirty="0">
                <a:latin typeface="Nunito Sans" pitchFamily="2" charset="0"/>
              </a:rPr>
              <a:t>um zusätzlich 3.550 Euro</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Einkommen = Bruttojahreseinkommen abzüglich Werbungskosten</a:t>
            </a:r>
          </a:p>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8" name="Foliennummernplatzhalter 7">
            <a:extLst>
              <a:ext uri="{FF2B5EF4-FFF2-40B4-BE49-F238E27FC236}">
                <a16:creationId xmlns:a16="http://schemas.microsoft.com/office/drawing/2014/main" id="{8D8F57D2-1771-D7B6-8048-47100953F292}"/>
              </a:ext>
            </a:extLst>
          </p:cNvPr>
          <p:cNvSpPr>
            <a:spLocks noGrp="1"/>
          </p:cNvSpPr>
          <p:nvPr>
            <p:ph type="sldNum" sz="quarter" idx="12"/>
          </p:nvPr>
        </p:nvSpPr>
        <p:spPr/>
        <p:txBody>
          <a:bodyPr/>
          <a:lstStyle/>
          <a:p>
            <a:fld id="{1354209B-1C1D-024D-901F-5C671C233D00}" type="slidenum">
              <a:rPr lang="de-DE" smtClean="0"/>
              <a:t>63</a:t>
            </a:fld>
            <a:endParaRPr lang="de-DE"/>
          </a:p>
        </p:txBody>
      </p:sp>
      <p:pic>
        <p:nvPicPr>
          <p:cNvPr id="2" name="Grafik 1">
            <a:extLst>
              <a:ext uri="{FF2B5EF4-FFF2-40B4-BE49-F238E27FC236}">
                <a16:creationId xmlns:a16="http://schemas.microsoft.com/office/drawing/2014/main" id="{F4C97962-94F2-F1F3-4D19-D43BEAAEF587}"/>
              </a:ext>
            </a:extLst>
          </p:cNvPr>
          <p:cNvPicPr>
            <a:picLocks noChangeAspect="1"/>
          </p:cNvPicPr>
          <p:nvPr/>
        </p:nvPicPr>
        <p:blipFill>
          <a:blip r:embed="rId2"/>
          <a:stretch>
            <a:fillRect/>
          </a:stretch>
        </p:blipFill>
        <p:spPr>
          <a:xfrm>
            <a:off x="8135201" y="2532264"/>
            <a:ext cx="3218599" cy="2250471"/>
          </a:xfrm>
          <a:prstGeom prst="rect">
            <a:avLst/>
          </a:prstGeom>
        </p:spPr>
      </p:pic>
      <p:sp>
        <p:nvSpPr>
          <p:cNvPr id="3" name="Fußzeilenplatzhalter 3">
            <a:extLst>
              <a:ext uri="{FF2B5EF4-FFF2-40B4-BE49-F238E27FC236}">
                <a16:creationId xmlns:a16="http://schemas.microsoft.com/office/drawing/2014/main" id="{718CE65E-0413-50C8-DA21-32D703000EF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878809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B: Erwerb von Genossenschaftsanteilen (G15)</a:t>
            </a:r>
            <a:r>
              <a:rPr lang="de-DE" dirty="0">
                <a:latin typeface="Nunito Sans" pitchFamily="2" charset="0"/>
              </a:rPr>
              <a:t> </a:t>
            </a:r>
            <a:br>
              <a:rPr lang="de-DE" dirty="0">
                <a:latin typeface="Nunito Sans" pitchFamily="2" charset="0"/>
              </a:rPr>
            </a:br>
            <a:r>
              <a:rPr lang="de-DE" sz="2400" dirty="0">
                <a:latin typeface="Nunito Sans" pitchFamily="2" charset="0"/>
              </a:rPr>
              <a:t>Förderhöhe / Darlehenskonditionen</a:t>
            </a:r>
          </a:p>
        </p:txBody>
      </p:sp>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401205"/>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Gewährung eines zinsverbilligten Darlehens (sog. G-15)</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Zur Zeichnung von Genossenschaftsanteilen zur Anmietung einer konkreten Wohnung</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max. Darlehenshöhe 50.000 EUR für den Erwerb von Genossenschaftsanteilen je Haushalt</a:t>
                </a:r>
              </a:p>
              <a:p>
                <a:pPr marL="742950" lvl="1"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Alternativ Zuschuss in Höhe des Förderbarwerts (Stand 06.03.26 </a:t>
                </a:r>
                <a:r>
                  <a:rPr lang="de-DE" sz="1400" spc="50" dirty="0" err="1">
                    <a:latin typeface="Nunito Sans" pitchFamily="2" charset="0"/>
                  </a:rPr>
                  <a:t>i.H.v</a:t>
                </a:r>
                <a:r>
                  <a:rPr lang="de-DE" sz="1400" spc="50" dirty="0">
                    <a:latin typeface="Nunito Sans" pitchFamily="2" charset="0"/>
                  </a:rPr>
                  <a:t>. </a:t>
                </a:r>
                <a14:m>
                  <m:oMath xmlns:m="http://schemas.openxmlformats.org/officeDocument/2006/math">
                    <m:r>
                      <a:rPr lang="de-DE" sz="1400" spc="50" dirty="0" smtClean="0">
                        <a:latin typeface="Cambria Math" panose="02040503050406030204" pitchFamily="18" charset="0"/>
                      </a:rPr>
                      <m:t>≈</m:t>
                    </m:r>
                  </m:oMath>
                </a14:m>
                <a:r>
                  <a:rPr lang="de-DE" sz="1400" spc="50" dirty="0">
                    <a:latin typeface="Nunito Sans" pitchFamily="2" charset="0"/>
                  </a:rPr>
                  <a:t> 16.600€)</a:t>
                </a:r>
              </a:p>
              <a:p>
                <a:pPr marL="742950" lvl="1"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Höhe Abhängig vom aktuellen Umrechnungsfaktor in der Konditionenübersicht</a:t>
                </a:r>
              </a:p>
              <a:p>
                <a:pPr marL="742950" lvl="1"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max. die Höhe des / der Pflichtanteile</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Zinssatz: 1,0 % p.a.</a:t>
                </a: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Sollzinsbindung und -verbilligung: 15 Jahre</a:t>
                </a:r>
                <a:endParaRPr lang="de-DE" sz="1400" spc="50" dirty="0">
                  <a:latin typeface="Nunito Sans" pitchFamily="2" charset="0"/>
                </a:endParaRPr>
              </a:p>
              <a:p>
                <a:pPr>
                  <a:spcBef>
                    <a:spcPts val="300"/>
                  </a:spcBef>
                  <a:spcAft>
                    <a:spcPts val="300"/>
                  </a:spcAft>
                  <a:buSzPct val="125000"/>
                </a:pPr>
                <a:endParaRPr lang="de-DE" sz="1400" b="1" spc="50" dirty="0">
                  <a:latin typeface="Nunito Sans" pitchFamily="2" charset="0"/>
                </a:endParaRPr>
              </a:p>
              <a:p>
                <a:pPr>
                  <a:spcBef>
                    <a:spcPts val="300"/>
                  </a:spcBef>
                  <a:spcAft>
                    <a:spcPts val="300"/>
                  </a:spcAft>
                  <a:buSzPct val="125000"/>
                </a:pPr>
                <a:r>
                  <a:rPr lang="de-DE" sz="1400" b="1" spc="50" dirty="0">
                    <a:solidFill>
                      <a:srgbClr val="E0202C"/>
                    </a:solidFill>
                    <a:latin typeface="Nunito Sans" pitchFamily="2" charset="0"/>
                  </a:rPr>
                  <a:t>Achtung: Tilgung 2,25 % p.a.</a:t>
                </a:r>
                <a:r>
                  <a:rPr lang="de-DE" sz="1400" spc="50" dirty="0">
                    <a:solidFill>
                      <a:srgbClr val="E0202C"/>
                    </a:solidFill>
                    <a:latin typeface="Nunito Sans" pitchFamily="2" charset="0"/>
                  </a:rPr>
                  <a:t> (nach 2 Jahren tilgungsfreien Anlaufjahren) / </a:t>
                </a:r>
                <a:r>
                  <a:rPr lang="de-DE" sz="1400" spc="50" dirty="0" err="1">
                    <a:solidFill>
                      <a:srgbClr val="E0202C"/>
                    </a:solidFill>
                    <a:latin typeface="Nunito Sans" pitchFamily="2" charset="0"/>
                  </a:rPr>
                  <a:t>Vorhabensbeginn</a:t>
                </a:r>
                <a:r>
                  <a:rPr lang="de-DE" sz="1400" spc="50" dirty="0">
                    <a:solidFill>
                      <a:srgbClr val="E0202C"/>
                    </a:solidFill>
                    <a:latin typeface="Nunito Sans" pitchFamily="2" charset="0"/>
                  </a:rPr>
                  <a:t> beachten!!!</a:t>
                </a:r>
              </a:p>
              <a:p>
                <a:pPr>
                  <a:spcBef>
                    <a:spcPts val="300"/>
                  </a:spcBef>
                  <a:spcAft>
                    <a:spcPts val="300"/>
                  </a:spcAft>
                  <a:buSzPct val="125000"/>
                </a:pPr>
                <a:endParaRPr lang="de-DE" sz="1400" b="1" spc="50" dirty="0">
                  <a:latin typeface="Nunito Sans" pitchFamily="2" charset="0"/>
                </a:endParaRPr>
              </a:p>
            </p:txBody>
          </p:sp>
        </mc:Choice>
        <mc:Fallback xmlns="">
          <p:sp>
            <p:nvSpPr>
              <p:cNvPr id="7" name="Textfeld 6">
                <a:extLst>
                  <a:ext uri="{FF2B5EF4-FFF2-40B4-BE49-F238E27FC236}">
                    <a16:creationId xmlns:a16="http://schemas.microsoft.com/office/drawing/2014/main" id="{41FB96DA-76F2-4B10-BBA2-E24831EC2DC5}"/>
                  </a:ext>
                </a:extLst>
              </p:cNvPr>
              <p:cNvSpPr txBox="1">
                <a:spLocks noRot="1" noChangeAspect="1" noMove="1" noResize="1" noEditPoints="1" noAdjustHandles="1" noChangeArrowheads="1" noChangeShapeType="1" noTextEdit="1"/>
              </p:cNvSpPr>
              <p:nvPr/>
            </p:nvSpPr>
            <p:spPr>
              <a:xfrm>
                <a:off x="892321" y="2023663"/>
                <a:ext cx="10369152" cy="4401205"/>
              </a:xfrm>
              <a:prstGeom prst="rect">
                <a:avLst/>
              </a:prstGeom>
              <a:blipFill>
                <a:blip r:embed="rId2"/>
                <a:stretch>
                  <a:fillRect l="-294"/>
                </a:stretch>
              </a:blipFill>
            </p:spPr>
            <p:txBody>
              <a:bodyPr/>
              <a:lstStyle/>
              <a:p>
                <a:r>
                  <a:rPr lang="de-DE">
                    <a:noFill/>
                  </a:rPr>
                  <a:t> </a:t>
                </a:r>
              </a:p>
            </p:txBody>
          </p:sp>
        </mc:Fallback>
      </mc:AlternateContent>
      <p:sp>
        <p:nvSpPr>
          <p:cNvPr id="6" name="Foliennummernplatzhalter 5">
            <a:extLst>
              <a:ext uri="{FF2B5EF4-FFF2-40B4-BE49-F238E27FC236}">
                <a16:creationId xmlns:a16="http://schemas.microsoft.com/office/drawing/2014/main" id="{559A8CDF-E06C-1580-78A9-E4FC37B0F9DB}"/>
              </a:ext>
            </a:extLst>
          </p:cNvPr>
          <p:cNvSpPr>
            <a:spLocks noGrp="1"/>
          </p:cNvSpPr>
          <p:nvPr>
            <p:ph type="sldNum" sz="quarter" idx="12"/>
          </p:nvPr>
        </p:nvSpPr>
        <p:spPr/>
        <p:txBody>
          <a:bodyPr/>
          <a:lstStyle/>
          <a:p>
            <a:fld id="{1354209B-1C1D-024D-901F-5C671C233D00}" type="slidenum">
              <a:rPr lang="de-DE" smtClean="0"/>
              <a:t>64</a:t>
            </a:fld>
            <a:endParaRPr lang="de-DE"/>
          </a:p>
        </p:txBody>
      </p:sp>
      <p:sp>
        <p:nvSpPr>
          <p:cNvPr id="2" name="Fußzeilenplatzhalter 3">
            <a:extLst>
              <a:ext uri="{FF2B5EF4-FFF2-40B4-BE49-F238E27FC236}">
                <a16:creationId xmlns:a16="http://schemas.microsoft.com/office/drawing/2014/main" id="{F4B2DB08-125D-92E6-2144-FABB98C5914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2348112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3">
            <a:extLst>
              <a:ext uri="{FF2B5EF4-FFF2-40B4-BE49-F238E27FC236}">
                <a16:creationId xmlns:a16="http://schemas.microsoft.com/office/drawing/2014/main" id="{305C76B4-8138-42A8-8AFF-18461D7AACCA}"/>
              </a:ext>
            </a:extLst>
          </p:cNvPr>
          <p:cNvSpPr txBox="1">
            <a:spLocks/>
          </p:cNvSpPr>
          <p:nvPr/>
        </p:nvSpPr>
        <p:spPr>
          <a:xfrm>
            <a:off x="437952" y="733039"/>
            <a:ext cx="8352928" cy="636587"/>
          </a:xfrm>
          <a:prstGeom prst="rect">
            <a:avLst/>
          </a:prstGeom>
          <a:solidFill>
            <a:schemeClr val="bg1"/>
          </a:solidFill>
          <a:ln w="190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239" tIns="49120" rIns="98239" bIns="49120" numCol="1" spcCol="0" rtlCol="0" fromWordArt="0" anchor="ctr" anchorCtr="0" forceAA="0" compatLnSpc="1">
            <a:prstTxWarp prst="textNoShape">
              <a:avLst/>
            </a:prstTxWarp>
            <a:noAutofit/>
          </a:bodyPr>
          <a:lstStyle>
            <a:defPPr>
              <a:defRPr lang="de-DE"/>
            </a:defPPr>
            <a:lvl1pPr marL="0" algn="l" defTabSz="914400" rtl="0" eaLnBrk="1" latinLnBrk="0" hangingPunct="1">
              <a:lnSpc>
                <a:spcPct val="100000"/>
              </a:lnSpc>
              <a:spcBef>
                <a:spcPct val="0"/>
              </a:spcBef>
              <a:buNone/>
              <a:defRPr sz="1800" b="1" i="0" kern="1200" cap="all" spc="150" baseline="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3200" dirty="0">
                <a:solidFill>
                  <a:schemeClr val="tx1"/>
                </a:solidFill>
                <a:latin typeface="Nunito Sans" pitchFamily="2" charset="0"/>
              </a:rPr>
              <a:t> Überblick</a:t>
            </a:r>
          </a:p>
        </p:txBody>
      </p:sp>
      <p:sp>
        <p:nvSpPr>
          <p:cNvPr id="9" name="Rechteck: abgerundete Ecken 8">
            <a:extLst>
              <a:ext uri="{FF2B5EF4-FFF2-40B4-BE49-F238E27FC236}">
                <a16:creationId xmlns:a16="http://schemas.microsoft.com/office/drawing/2014/main" id="{B0F033C1-0755-499D-B339-5CDBB75DE2E2}"/>
              </a:ext>
            </a:extLst>
          </p:cNvPr>
          <p:cNvSpPr/>
          <p:nvPr/>
        </p:nvSpPr>
        <p:spPr>
          <a:xfrm>
            <a:off x="682298" y="1661065"/>
            <a:ext cx="3517167"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A: Mietwohnraumförderung</a:t>
            </a:r>
          </a:p>
        </p:txBody>
      </p:sp>
      <p:sp>
        <p:nvSpPr>
          <p:cNvPr id="10" name="Rechteck: abgerundete Ecken 9">
            <a:extLst>
              <a:ext uri="{FF2B5EF4-FFF2-40B4-BE49-F238E27FC236}">
                <a16:creationId xmlns:a16="http://schemas.microsoft.com/office/drawing/2014/main" id="{625C2F35-A382-4CA7-B3BC-F64EFAFFC11C}"/>
              </a:ext>
            </a:extLst>
          </p:cNvPr>
          <p:cNvSpPr/>
          <p:nvPr/>
        </p:nvSpPr>
        <p:spPr>
          <a:xfrm>
            <a:off x="4657885" y="1664514"/>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B: Erwerb von Genossenschaftsanteilen</a:t>
            </a:r>
          </a:p>
        </p:txBody>
      </p:sp>
      <p:sp>
        <p:nvSpPr>
          <p:cNvPr id="11" name="Rechteck: abgerundete Ecken 10">
            <a:extLst>
              <a:ext uri="{FF2B5EF4-FFF2-40B4-BE49-F238E27FC236}">
                <a16:creationId xmlns:a16="http://schemas.microsoft.com/office/drawing/2014/main" id="{2BB8E816-15FA-4D85-8214-4C329E3D4433}"/>
              </a:ext>
            </a:extLst>
          </p:cNvPr>
          <p:cNvSpPr/>
          <p:nvPr/>
        </p:nvSpPr>
        <p:spPr>
          <a:xfrm>
            <a:off x="4657885" y="2651297"/>
            <a:ext cx="3654926" cy="693068"/>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C: Z-15 / Z-20 Darlehen</a:t>
            </a:r>
          </a:p>
        </p:txBody>
      </p:sp>
      <p:sp>
        <p:nvSpPr>
          <p:cNvPr id="16" name="Rechteck: abgerundete Ecken 15">
            <a:extLst>
              <a:ext uri="{FF2B5EF4-FFF2-40B4-BE49-F238E27FC236}">
                <a16:creationId xmlns:a16="http://schemas.microsoft.com/office/drawing/2014/main" id="{F5830184-D2A4-BFE9-8C68-047770B6E5C3}"/>
              </a:ext>
            </a:extLst>
          </p:cNvPr>
          <p:cNvSpPr/>
          <p:nvPr/>
        </p:nvSpPr>
        <p:spPr>
          <a:xfrm>
            <a:off x="2635651" y="3618562"/>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D: Mittelbereitstellung </a:t>
            </a:r>
          </a:p>
          <a:p>
            <a:pPr algn="ctr"/>
            <a:r>
              <a:rPr lang="de-DE" b="1" dirty="0">
                <a:solidFill>
                  <a:schemeClr val="tx1"/>
                </a:solidFill>
                <a:latin typeface="Nunito Sans" pitchFamily="2" charset="0"/>
              </a:rPr>
              <a:t>L-Bank</a:t>
            </a:r>
          </a:p>
        </p:txBody>
      </p:sp>
      <p:sp>
        <p:nvSpPr>
          <p:cNvPr id="17" name="Rechteck: abgerundete Ecken 16">
            <a:extLst>
              <a:ext uri="{FF2B5EF4-FFF2-40B4-BE49-F238E27FC236}">
                <a16:creationId xmlns:a16="http://schemas.microsoft.com/office/drawing/2014/main" id="{5EB4D75A-4D0B-434B-3F14-70372E23927E}"/>
              </a:ext>
            </a:extLst>
          </p:cNvPr>
          <p:cNvSpPr/>
          <p:nvPr/>
        </p:nvSpPr>
        <p:spPr>
          <a:xfrm>
            <a:off x="2005663" y="5100314"/>
            <a:ext cx="4914901"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E: Antragsverfahren / Beratungsangebot Wohnraumförderstelle</a:t>
            </a:r>
          </a:p>
        </p:txBody>
      </p:sp>
      <p:sp>
        <p:nvSpPr>
          <p:cNvPr id="2" name="Pfeil: nach oben gebogen 1">
            <a:extLst>
              <a:ext uri="{FF2B5EF4-FFF2-40B4-BE49-F238E27FC236}">
                <a16:creationId xmlns:a16="http://schemas.microsoft.com/office/drawing/2014/main" id="{C4C5B183-85B5-B0A9-1F60-D2A036110445}"/>
              </a:ext>
            </a:extLst>
          </p:cNvPr>
          <p:cNvSpPr/>
          <p:nvPr/>
        </p:nvSpPr>
        <p:spPr>
          <a:xfrm rot="5400000">
            <a:off x="1857401"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a:solidFill>
                <a:prstClr val="white"/>
              </a:solidFill>
              <a:latin typeface="Calibri"/>
            </a:endParaRPr>
          </a:p>
        </p:txBody>
      </p:sp>
      <p:sp>
        <p:nvSpPr>
          <p:cNvPr id="6" name="Pfeil: nach oben gebogen 5">
            <a:extLst>
              <a:ext uri="{FF2B5EF4-FFF2-40B4-BE49-F238E27FC236}">
                <a16:creationId xmlns:a16="http://schemas.microsoft.com/office/drawing/2014/main" id="{C0C1F733-6356-69A5-0D42-AB5FCB803FDB}"/>
              </a:ext>
            </a:extLst>
          </p:cNvPr>
          <p:cNvSpPr/>
          <p:nvPr/>
        </p:nvSpPr>
        <p:spPr>
          <a:xfrm rot="5400000" flipV="1">
            <a:off x="6594937"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dirty="0">
              <a:solidFill>
                <a:prstClr val="white"/>
              </a:solidFill>
              <a:latin typeface="Calibri"/>
            </a:endParaRPr>
          </a:p>
        </p:txBody>
      </p:sp>
      <p:sp>
        <p:nvSpPr>
          <p:cNvPr id="12" name="Pfeil: nach unten 11" descr="Abbildung Pfeil">
            <a:extLst>
              <a:ext uri="{FF2B5EF4-FFF2-40B4-BE49-F238E27FC236}">
                <a16:creationId xmlns:a16="http://schemas.microsoft.com/office/drawing/2014/main" id="{7D839C0C-E543-DBEE-D77E-FF0D90D9ACED}"/>
              </a:ext>
            </a:extLst>
          </p:cNvPr>
          <p:cNvSpPr/>
          <p:nvPr/>
        </p:nvSpPr>
        <p:spPr>
          <a:xfrm>
            <a:off x="4336138" y="4438920"/>
            <a:ext cx="253952" cy="534017"/>
          </a:xfrm>
          <a:prstGeom prst="downArrow">
            <a:avLst/>
          </a:prstGeom>
          <a:solidFill>
            <a:srgbClr val="C0504D"/>
          </a:solidFill>
          <a:ln w="25400" cap="flat" cmpd="sng" algn="ctr">
            <a:solidFill>
              <a:srgbClr val="C0504D"/>
            </a:solidFill>
            <a:prstDash val="solid"/>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934" b="0" i="0" u="none" strike="noStrike" kern="1200" cap="none" spc="0" normalizeH="0" baseline="0" noProof="0">
              <a:ln>
                <a:noFill/>
              </a:ln>
              <a:solidFill>
                <a:prstClr val="white"/>
              </a:solidFill>
              <a:effectLst/>
              <a:uLnTx/>
              <a:uFillTx/>
              <a:latin typeface="Calibri"/>
              <a:ea typeface="+mn-ea"/>
              <a:cs typeface="+mn-cs"/>
            </a:endParaRPr>
          </a:p>
        </p:txBody>
      </p:sp>
      <p:sp>
        <p:nvSpPr>
          <p:cNvPr id="8" name="Foliennummernplatzhalter 7">
            <a:extLst>
              <a:ext uri="{FF2B5EF4-FFF2-40B4-BE49-F238E27FC236}">
                <a16:creationId xmlns:a16="http://schemas.microsoft.com/office/drawing/2014/main" id="{A52FE990-85CD-B037-4FBC-828B1F942458}"/>
              </a:ext>
            </a:extLst>
          </p:cNvPr>
          <p:cNvSpPr>
            <a:spLocks noGrp="1"/>
          </p:cNvSpPr>
          <p:nvPr>
            <p:ph type="sldNum" sz="quarter" idx="4294967295"/>
          </p:nvPr>
        </p:nvSpPr>
        <p:spPr>
          <a:xfrm>
            <a:off x="8610600" y="6356350"/>
            <a:ext cx="2743200" cy="365125"/>
          </a:xfrm>
        </p:spPr>
        <p:txBody>
          <a:bodyPr/>
          <a:lstStyle/>
          <a:p>
            <a:fld id="{1354209B-1C1D-024D-901F-5C671C233D00}" type="slidenum">
              <a:rPr lang="de-DE" smtClean="0"/>
              <a:pPr/>
              <a:t>65</a:t>
            </a:fld>
            <a:endParaRPr lang="de-DE"/>
          </a:p>
        </p:txBody>
      </p:sp>
      <p:sp>
        <p:nvSpPr>
          <p:cNvPr id="3" name="Fußzeilenplatzhalter 3">
            <a:extLst>
              <a:ext uri="{FF2B5EF4-FFF2-40B4-BE49-F238E27FC236}">
                <a16:creationId xmlns:a16="http://schemas.microsoft.com/office/drawing/2014/main" id="{615F122B-0567-CDE8-D7F4-DB089FF935C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4136016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C: Z-15 / Z-20 Darlehen</a:t>
            </a:r>
            <a:br>
              <a:rPr lang="de-DE" dirty="0">
                <a:latin typeface="Nunito Sans" pitchFamily="2" charset="0"/>
              </a:rPr>
            </a:br>
            <a:r>
              <a:rPr lang="de-DE" sz="2400" dirty="0">
                <a:latin typeface="Nunito Sans" pitchFamily="2" charset="0"/>
              </a:rPr>
              <a:t>Allgemeines / Einkommensgrenze</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416320"/>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r>
              <a:rPr lang="de-DE" sz="1600" b="1" spc="50" dirty="0"/>
              <a:t>Gewährung eines zinsverbilligten Darlehens für den Kauf</a:t>
            </a:r>
            <a:br>
              <a:rPr lang="de-DE" sz="1600" b="1" spc="50" dirty="0"/>
            </a:br>
            <a:r>
              <a:rPr lang="de-DE" sz="1600" b="1" spc="50" dirty="0"/>
              <a:t>oder Erwerb von selbstgenutzten Wohneigentum</a:t>
            </a:r>
          </a:p>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r>
              <a:rPr lang="de-DE" sz="1600" b="1" spc="50" dirty="0"/>
              <a:t>Einkommensgrenzen in Abhängigkeit der</a:t>
            </a:r>
            <a:br>
              <a:rPr lang="de-DE" sz="1600" b="1" spc="50" dirty="0"/>
            </a:br>
            <a:r>
              <a:rPr lang="de-DE" sz="1600" b="1" spc="50" dirty="0"/>
              <a:t>Anzahl der Haushaltsmitglieder</a:t>
            </a:r>
          </a:p>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r>
              <a:rPr lang="de-DE" sz="1600" b="1" spc="50" dirty="0"/>
              <a:t>Erhöhte Einkommensgrenzen bei schwerbehinderten Personen</a:t>
            </a:r>
          </a:p>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r>
              <a:rPr lang="de-DE" sz="1600" b="1" spc="50" dirty="0"/>
              <a:t>Einkommen = Bruttojahreseinkommen abzüglich Werbungskosten</a:t>
            </a:r>
          </a:p>
        </p:txBody>
      </p:sp>
      <p:sp>
        <p:nvSpPr>
          <p:cNvPr id="8" name="Foliennummernplatzhalter 7">
            <a:extLst>
              <a:ext uri="{FF2B5EF4-FFF2-40B4-BE49-F238E27FC236}">
                <a16:creationId xmlns:a16="http://schemas.microsoft.com/office/drawing/2014/main" id="{AC9D25CE-11AD-A718-3EC8-BBC9F05D956A}"/>
              </a:ext>
            </a:extLst>
          </p:cNvPr>
          <p:cNvSpPr>
            <a:spLocks noGrp="1"/>
          </p:cNvSpPr>
          <p:nvPr>
            <p:ph type="sldNum" sz="quarter" idx="12"/>
          </p:nvPr>
        </p:nvSpPr>
        <p:spPr/>
        <p:txBody>
          <a:bodyPr/>
          <a:lstStyle/>
          <a:p>
            <a:fld id="{1354209B-1C1D-024D-901F-5C671C233D00}" type="slidenum">
              <a:rPr lang="de-DE" smtClean="0"/>
              <a:t>66</a:t>
            </a:fld>
            <a:endParaRPr lang="de-DE"/>
          </a:p>
        </p:txBody>
      </p:sp>
      <p:pic>
        <p:nvPicPr>
          <p:cNvPr id="2" name="Grafik 1">
            <a:extLst>
              <a:ext uri="{FF2B5EF4-FFF2-40B4-BE49-F238E27FC236}">
                <a16:creationId xmlns:a16="http://schemas.microsoft.com/office/drawing/2014/main" id="{F487CDB8-9395-0CB9-D091-8C1634BA1F5E}"/>
              </a:ext>
            </a:extLst>
          </p:cNvPr>
          <p:cNvPicPr>
            <a:picLocks noChangeAspect="1"/>
          </p:cNvPicPr>
          <p:nvPr/>
        </p:nvPicPr>
        <p:blipFill>
          <a:blip r:embed="rId2"/>
          <a:stretch>
            <a:fillRect/>
          </a:stretch>
        </p:blipFill>
        <p:spPr>
          <a:xfrm>
            <a:off x="7754285" y="2769663"/>
            <a:ext cx="3600953" cy="1924319"/>
          </a:xfrm>
          <a:prstGeom prst="rect">
            <a:avLst/>
          </a:prstGeom>
        </p:spPr>
      </p:pic>
      <p:sp>
        <p:nvSpPr>
          <p:cNvPr id="3" name="Fußzeilenplatzhalter 3">
            <a:extLst>
              <a:ext uri="{FF2B5EF4-FFF2-40B4-BE49-F238E27FC236}">
                <a16:creationId xmlns:a16="http://schemas.microsoft.com/office/drawing/2014/main" id="{CEEC4212-1828-7A8D-68AF-C4078F6E7FC5}"/>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0489198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C: Z-15 / Z-20 Darlehen</a:t>
            </a:r>
            <a:br>
              <a:rPr lang="de-DE" dirty="0">
                <a:latin typeface="Nunito Sans" pitchFamily="2" charset="0"/>
              </a:rPr>
            </a:br>
            <a:r>
              <a:rPr lang="de-DE" sz="2400" dirty="0">
                <a:latin typeface="Nunito Sans" pitchFamily="2" charset="0"/>
              </a:rPr>
              <a:t>Anforderungen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247317"/>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Sie haben mindestens 1 minderjähriges Kind oder erwarten in den nächsten 6 Monaten Ihr erstes Kind oder sind schwerbehindert mit speziellen Wohnbedürfnissen</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Sie haben noch kein Eigenheim, das für Ihre Familie angemessen ist</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Sie nutzen die Immobilie selbst</a:t>
            </a:r>
          </a:p>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endParaRPr lang="de-DE" sz="1600" b="1" spc="50" dirty="0"/>
          </a:p>
          <a:p>
            <a:pPr>
              <a:spcBef>
                <a:spcPts val="300"/>
              </a:spcBef>
              <a:spcAft>
                <a:spcPts val="300"/>
              </a:spcAft>
              <a:buSzPct val="125000"/>
            </a:pPr>
            <a:endParaRPr lang="de-DE" sz="1600" b="1"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70D72963-AC35-E04C-402B-6CECA109E598}"/>
              </a:ext>
            </a:extLst>
          </p:cNvPr>
          <p:cNvSpPr>
            <a:spLocks noGrp="1"/>
          </p:cNvSpPr>
          <p:nvPr>
            <p:ph type="sldNum" sz="quarter" idx="12"/>
          </p:nvPr>
        </p:nvSpPr>
        <p:spPr/>
        <p:txBody>
          <a:bodyPr/>
          <a:lstStyle/>
          <a:p>
            <a:fld id="{1354209B-1C1D-024D-901F-5C671C233D00}" type="slidenum">
              <a:rPr lang="de-DE" smtClean="0"/>
              <a:t>67</a:t>
            </a:fld>
            <a:endParaRPr lang="de-DE"/>
          </a:p>
        </p:txBody>
      </p:sp>
      <p:sp>
        <p:nvSpPr>
          <p:cNvPr id="2" name="Fußzeilenplatzhalter 3">
            <a:extLst>
              <a:ext uri="{FF2B5EF4-FFF2-40B4-BE49-F238E27FC236}">
                <a16:creationId xmlns:a16="http://schemas.microsoft.com/office/drawing/2014/main" id="{1965207D-F7CC-6FBF-C5AC-143C59B65FD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664619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C: Z-15 / Z-20 Darlehen</a:t>
            </a:r>
            <a:br>
              <a:rPr lang="de-DE" dirty="0">
                <a:latin typeface="Nunito Sans" pitchFamily="2" charset="0"/>
              </a:rPr>
            </a:br>
            <a:r>
              <a:rPr lang="de-DE" sz="2400" dirty="0">
                <a:latin typeface="Nunito Sans" pitchFamily="2" charset="0"/>
              </a:rPr>
              <a:t>Anforderungen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2893100"/>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Sie bringen einen Eigenkapital (mind. 15 % der Gesamtkosten) mit, dieser kann teilweise mit Eigenleistungen („Muskelhypothek“) eingebracht werden.</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Ihr Neubau erfüllt die Anforderungen mindestens an ein Neubaustandard Plus (KfW 55).</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Für Z-20 muss das Objekt mindestens den Anforderungen an ein Energiesparhaus (KfW 40) erfüllen.</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Ihr Objekt hält die Wohnflächenunter und -</a:t>
            </a:r>
            <a:r>
              <a:rPr lang="de-DE" sz="1400" b="1" spc="50" dirty="0" err="1">
                <a:latin typeface="Nunito Sans" pitchFamily="2" charset="0"/>
              </a:rPr>
              <a:t>obergrenze</a:t>
            </a:r>
            <a:r>
              <a:rPr lang="de-DE" sz="1400" b="1" spc="50" dirty="0">
                <a:latin typeface="Nunito Sans" pitchFamily="2" charset="0"/>
              </a:rPr>
              <a:t> ein.</a:t>
            </a: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89B9F135-17D2-271D-E4B6-08D695B2ACAD}"/>
              </a:ext>
            </a:extLst>
          </p:cNvPr>
          <p:cNvSpPr>
            <a:spLocks noGrp="1"/>
          </p:cNvSpPr>
          <p:nvPr>
            <p:ph type="sldNum" sz="quarter" idx="12"/>
          </p:nvPr>
        </p:nvSpPr>
        <p:spPr/>
        <p:txBody>
          <a:bodyPr/>
          <a:lstStyle/>
          <a:p>
            <a:fld id="{1354209B-1C1D-024D-901F-5C671C233D00}" type="slidenum">
              <a:rPr lang="de-DE" smtClean="0"/>
              <a:t>68</a:t>
            </a:fld>
            <a:endParaRPr lang="de-DE"/>
          </a:p>
        </p:txBody>
      </p:sp>
      <p:sp>
        <p:nvSpPr>
          <p:cNvPr id="2" name="Fußzeilenplatzhalter 3">
            <a:extLst>
              <a:ext uri="{FF2B5EF4-FFF2-40B4-BE49-F238E27FC236}">
                <a16:creationId xmlns:a16="http://schemas.microsoft.com/office/drawing/2014/main" id="{BC969D8D-3162-5819-EF40-E7D17D37A12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6134607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C: Z-15 / Z-20 Darlehen</a:t>
            </a:r>
            <a:br>
              <a:rPr lang="de-DE" dirty="0">
                <a:latin typeface="Nunito Sans" pitchFamily="2" charset="0"/>
              </a:rPr>
            </a:br>
            <a:r>
              <a:rPr lang="de-DE" sz="2400" dirty="0">
                <a:latin typeface="Nunito Sans" pitchFamily="2" charset="0"/>
              </a:rPr>
              <a:t>Bedarfsgerechter Wohnraum</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416594"/>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Wohnflächengrenzen in Abhängigkeit der Haushaltsgröße</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Mindestens ein Bad, Küche, ein elterliches Schlafzimmer und einem allgemeinen Aufenthaltsraum</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Kinderzimmer</a:t>
            </a:r>
          </a:p>
          <a:p>
            <a:pPr marL="742950" lvl="1"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Mindestens 10 m² pro Kinderzimmer</a:t>
            </a:r>
          </a:p>
          <a:p>
            <a:pPr marL="742950" lvl="1"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Sofern sich zwei gleichgeschlechtliche Kinder ein gemeinschaftliches Zimmer teilen, darf die Größe des Zimmer 15 qm nicht unterschreiten</a:t>
            </a:r>
          </a:p>
          <a:p>
            <a:pPr>
              <a:spcBef>
                <a:spcPts val="300"/>
              </a:spcBef>
              <a:spcAft>
                <a:spcPts val="300"/>
              </a:spcAft>
              <a:buSzPct val="125000"/>
            </a:pPr>
            <a:endParaRPr lang="de-DE" sz="1600" b="1" spc="50" dirty="0"/>
          </a:p>
          <a:p>
            <a:pPr>
              <a:spcBef>
                <a:spcPts val="300"/>
              </a:spcBef>
              <a:spcAft>
                <a:spcPts val="300"/>
              </a:spcAft>
              <a:buSzPct val="125000"/>
            </a:pPr>
            <a:endParaRPr lang="de-DE" sz="1600" b="1" spc="50" dirty="0"/>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6" name="Grafik 5">
            <a:extLst>
              <a:ext uri="{FF2B5EF4-FFF2-40B4-BE49-F238E27FC236}">
                <a16:creationId xmlns:a16="http://schemas.microsoft.com/office/drawing/2014/main" id="{DE02667C-A37A-1BD9-9D33-184F045A7E8D}"/>
              </a:ext>
            </a:extLst>
          </p:cNvPr>
          <p:cNvPicPr>
            <a:picLocks noChangeAspect="1"/>
          </p:cNvPicPr>
          <p:nvPr/>
        </p:nvPicPr>
        <p:blipFill>
          <a:blip r:embed="rId2"/>
          <a:stretch>
            <a:fillRect/>
          </a:stretch>
        </p:blipFill>
        <p:spPr>
          <a:xfrm>
            <a:off x="1002014" y="2633907"/>
            <a:ext cx="8980186" cy="810838"/>
          </a:xfrm>
          <a:prstGeom prst="rect">
            <a:avLst/>
          </a:prstGeom>
        </p:spPr>
      </p:pic>
      <p:sp>
        <p:nvSpPr>
          <p:cNvPr id="8" name="Foliennummernplatzhalter 7">
            <a:extLst>
              <a:ext uri="{FF2B5EF4-FFF2-40B4-BE49-F238E27FC236}">
                <a16:creationId xmlns:a16="http://schemas.microsoft.com/office/drawing/2014/main" id="{22871767-B4DA-191D-8A0A-2B8B9E8E5967}"/>
              </a:ext>
            </a:extLst>
          </p:cNvPr>
          <p:cNvSpPr>
            <a:spLocks noGrp="1"/>
          </p:cNvSpPr>
          <p:nvPr>
            <p:ph type="sldNum" sz="quarter" idx="12"/>
          </p:nvPr>
        </p:nvSpPr>
        <p:spPr/>
        <p:txBody>
          <a:bodyPr/>
          <a:lstStyle/>
          <a:p>
            <a:fld id="{1354209B-1C1D-024D-901F-5C671C233D00}" type="slidenum">
              <a:rPr lang="de-DE" smtClean="0"/>
              <a:t>69</a:t>
            </a:fld>
            <a:endParaRPr lang="de-DE"/>
          </a:p>
        </p:txBody>
      </p:sp>
      <p:sp>
        <p:nvSpPr>
          <p:cNvPr id="2" name="Fußzeilenplatzhalter 3">
            <a:extLst>
              <a:ext uri="{FF2B5EF4-FFF2-40B4-BE49-F238E27FC236}">
                <a16:creationId xmlns:a16="http://schemas.microsoft.com/office/drawing/2014/main" id="{B15F737D-58DF-3B2D-58DE-047EA97B6132}"/>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425920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Eigenleistung – Direktkredite (Freiburger Initiative)</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11424" y="2485328"/>
            <a:ext cx="10369152" cy="5239896"/>
          </a:xfrm>
          <a:prstGeom prst="rect">
            <a:avLst/>
          </a:prstGeom>
          <a:noFill/>
        </p:spPr>
        <p:txBody>
          <a:bodyPr wrap="square" rtlCol="0">
            <a:spAutoFit/>
          </a:bodyPr>
          <a:lstStyle/>
          <a:p>
            <a:pPr>
              <a:spcAft>
                <a:spcPts val="500"/>
              </a:spcAft>
            </a:pPr>
            <a:r>
              <a:rPr lang="de-DE" sz="1600" b="1" spc="50" dirty="0">
                <a:latin typeface="Nunito Sans" pitchFamily="2" charset="0"/>
              </a:rPr>
              <a:t>Ausnahmen: Darlehen</a:t>
            </a:r>
          </a:p>
          <a:p>
            <a:pPr>
              <a:spcAft>
                <a:spcPts val="500"/>
              </a:spcAft>
            </a:pPr>
            <a:endParaRPr lang="de-DE" sz="1400" b="1" spc="50" dirty="0">
              <a:latin typeface="Nunito Sans" pitchFamily="2" charset="0"/>
            </a:endParaRPr>
          </a:p>
          <a:p>
            <a:pPr>
              <a:spcAft>
                <a:spcPts val="500"/>
              </a:spcAft>
            </a:pPr>
            <a:r>
              <a:rPr lang="de-DE" sz="1400" spc="50" dirty="0">
                <a:latin typeface="Nunito Sans" pitchFamily="2" charset="0"/>
              </a:rPr>
              <a:t>Eigenkapital finanzierende </a:t>
            </a:r>
            <a:r>
              <a:rPr lang="de-DE" sz="1400" b="1" spc="50" dirty="0">
                <a:latin typeface="Nunito Sans" pitchFamily="2" charset="0"/>
              </a:rPr>
              <a:t>Darlehen Dritter können als Guthaben </a:t>
            </a:r>
            <a:r>
              <a:rPr lang="de-DE" sz="1400" spc="50" dirty="0">
                <a:latin typeface="Nunito Sans" pitchFamily="2" charset="0"/>
              </a:rPr>
              <a:t>im obigen Sinne </a:t>
            </a:r>
            <a:r>
              <a:rPr lang="de-DE" sz="1400" b="1" spc="50" dirty="0">
                <a:latin typeface="Nunito Sans" pitchFamily="2" charset="0"/>
              </a:rPr>
              <a:t>anerkannt </a:t>
            </a:r>
            <a:r>
              <a:rPr lang="de-DE" sz="1400" spc="50" dirty="0">
                <a:latin typeface="Nunito Sans" pitchFamily="2" charset="0"/>
              </a:rPr>
              <a:t>werden, wenn sie die </a:t>
            </a:r>
            <a:r>
              <a:rPr lang="de-DE" sz="1400" b="1" spc="50" dirty="0">
                <a:latin typeface="Nunito Sans" pitchFamily="2" charset="0"/>
              </a:rPr>
              <a:t>vorgenannten Voraussetzungen </a:t>
            </a:r>
            <a:r>
              <a:rPr lang="de-DE" sz="1400" spc="50" dirty="0">
                <a:latin typeface="Nunito Sans" pitchFamily="2" charset="0"/>
              </a:rPr>
              <a:t>für als Eigenkapital anrechenbare Guthaben </a:t>
            </a:r>
            <a:r>
              <a:rPr lang="de-DE" sz="1400" b="1" spc="50" dirty="0">
                <a:latin typeface="Nunito Sans" pitchFamily="2" charset="0"/>
              </a:rPr>
              <a:t>erfüllen </a:t>
            </a:r>
            <a:r>
              <a:rPr lang="de-DE" sz="1400" b="1" u="sng" spc="50" dirty="0">
                <a:latin typeface="Nunito Sans" pitchFamily="2" charset="0"/>
              </a:rPr>
              <a:t>und</a:t>
            </a:r>
            <a:r>
              <a:rPr lang="de-DE" sz="1400" b="1" spc="50" dirty="0">
                <a:latin typeface="Nunito Sans" pitchFamily="2" charset="0"/>
              </a:rPr>
              <a:t> zusätzlich </a:t>
            </a:r>
            <a:r>
              <a:rPr lang="de-DE" sz="1400" spc="50" dirty="0">
                <a:latin typeface="Nunito Sans" pitchFamily="2" charset="0"/>
              </a:rPr>
              <a:t>nachfolgende</a:t>
            </a:r>
            <a:r>
              <a:rPr lang="de-DE" sz="1400" b="1" spc="50" dirty="0">
                <a:latin typeface="Nunito Sans" pitchFamily="2" charset="0"/>
              </a:rPr>
              <a:t> Kriterien einhalten:</a:t>
            </a:r>
          </a:p>
          <a:p>
            <a:pPr>
              <a:spcAft>
                <a:spcPts val="500"/>
              </a:spcAft>
            </a:pPr>
            <a:endParaRPr lang="de-DE" sz="1400" b="1" spc="50" dirty="0">
              <a:latin typeface="Nunito Sans" pitchFamily="2" charset="0"/>
            </a:endParaRPr>
          </a:p>
          <a:p>
            <a:pPr marL="285750" indent="-285750">
              <a:spcAft>
                <a:spcPts val="500"/>
              </a:spcAft>
              <a:buFont typeface="Wingdings" panose="05000000000000000000" pitchFamily="2" charset="2"/>
              <a:buChar char="Ø"/>
            </a:pPr>
            <a:r>
              <a:rPr lang="de-DE" sz="1400" b="1" spc="50" dirty="0">
                <a:latin typeface="Nunito Sans" pitchFamily="2" charset="0"/>
              </a:rPr>
              <a:t>Ausschöpfung aller sonstiger Mittel </a:t>
            </a:r>
            <a:r>
              <a:rPr lang="de-DE" sz="1400" spc="50" dirty="0">
                <a:latin typeface="Nunito Sans" pitchFamily="2" charset="0"/>
              </a:rPr>
              <a:t>und nachvollziehbare </a:t>
            </a:r>
            <a:r>
              <a:rPr lang="de-DE" sz="1400" b="1" spc="50" dirty="0">
                <a:latin typeface="Nunito Sans" pitchFamily="2" charset="0"/>
              </a:rPr>
              <a:t>Tragfähigkeit des Vorhabens </a:t>
            </a:r>
          </a:p>
          <a:p>
            <a:pPr marL="285750" indent="-285750">
              <a:spcAft>
                <a:spcPts val="500"/>
              </a:spcAft>
              <a:buFont typeface="Wingdings" panose="05000000000000000000" pitchFamily="2" charset="2"/>
              <a:buChar char="Ø"/>
            </a:pPr>
            <a:r>
              <a:rPr lang="de-DE" sz="1400" b="1" spc="50" dirty="0">
                <a:latin typeface="Nunito Sans" pitchFamily="2" charset="0"/>
              </a:rPr>
              <a:t>Nachrangigkeit</a:t>
            </a:r>
            <a:r>
              <a:rPr lang="de-DE" sz="1400" spc="50" dirty="0">
                <a:latin typeface="Nunito Sans" pitchFamily="2" charset="0"/>
              </a:rPr>
              <a:t> des Eigenkapital finanzierenden </a:t>
            </a:r>
            <a:r>
              <a:rPr lang="de-DE" sz="1400" b="1" spc="50" dirty="0">
                <a:latin typeface="Nunito Sans" pitchFamily="2" charset="0"/>
              </a:rPr>
              <a:t>Darlehens Dritter gegenüber dem Förderdarlehen der L-Bank</a:t>
            </a:r>
          </a:p>
          <a:p>
            <a:pPr marL="285750" indent="-285750">
              <a:spcAft>
                <a:spcPts val="500"/>
              </a:spcAft>
              <a:buFont typeface="Wingdings" panose="05000000000000000000" pitchFamily="2" charset="2"/>
              <a:buChar char="Ø"/>
            </a:pPr>
            <a:r>
              <a:rPr lang="de-DE" sz="1400" spc="50" dirty="0">
                <a:latin typeface="Nunito Sans" pitchFamily="2" charset="0"/>
              </a:rPr>
              <a:t>Zulässigkeit der Bestellung von Sicherheiten für das Eigenkapital finanzierende Darlehen Dritter</a:t>
            </a:r>
          </a:p>
          <a:p>
            <a:pPr marL="285750" indent="-285750">
              <a:spcAft>
                <a:spcPts val="500"/>
              </a:spcAft>
              <a:buFont typeface="Wingdings" panose="05000000000000000000" pitchFamily="2" charset="2"/>
              <a:buChar char="Ø"/>
            </a:pPr>
            <a:r>
              <a:rPr lang="de-DE" sz="1400" spc="50" dirty="0">
                <a:latin typeface="Nunito Sans" pitchFamily="2" charset="0"/>
              </a:rPr>
              <a:t>Eine marktübliche Verzinsung ist hier zulässig</a:t>
            </a:r>
          </a:p>
          <a:p>
            <a:pPr>
              <a:spcAft>
                <a:spcPts val="500"/>
              </a:spcAft>
            </a:pPr>
            <a:endParaRPr lang="de-DE" sz="1400" spc="50" dirty="0">
              <a:latin typeface="Nunito Sans" pitchFamily="2" charset="0"/>
            </a:endParaRPr>
          </a:p>
          <a:p>
            <a:pPr>
              <a:spcAft>
                <a:spcPts val="500"/>
              </a:spcAft>
            </a:pPr>
            <a:r>
              <a:rPr lang="de-DE" sz="1400" b="1" spc="50" dirty="0">
                <a:latin typeface="Nunito Sans" pitchFamily="2" charset="0"/>
              </a:rPr>
              <a:t>Die Einhaltung der Vorgaben ist auf </a:t>
            </a:r>
            <a:r>
              <a:rPr lang="de-DE" sz="1400" b="1" u="sng" spc="50" dirty="0">
                <a:latin typeface="Nunito Sans" pitchFamily="2" charset="0"/>
              </a:rPr>
              <a:t>jederzeitiges</a:t>
            </a:r>
            <a:r>
              <a:rPr lang="de-DE" sz="1400" b="1" spc="50" dirty="0">
                <a:latin typeface="Nunito Sans" pitchFamily="2" charset="0"/>
              </a:rPr>
              <a:t> Verlangen der L-Bank nachzuweisen. Verstöße gegen die Vorgaben und Nachweispflicht berechtigen zur Aufhebung der Förderzusage und damit gegebenenfalls zur Kündigung des Darlehensvertrages.</a:t>
            </a:r>
          </a:p>
          <a:p>
            <a:pPr marL="285750" indent="-285750">
              <a:spcAft>
                <a:spcPts val="500"/>
              </a:spcAft>
              <a:buFont typeface="Wingdings" panose="05000000000000000000" pitchFamily="2" charset="2"/>
              <a:buChar char="Ø"/>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sp>
        <p:nvSpPr>
          <p:cNvPr id="6" name="Foliennummernplatzhalter 5">
            <a:extLst>
              <a:ext uri="{FF2B5EF4-FFF2-40B4-BE49-F238E27FC236}">
                <a16:creationId xmlns:a16="http://schemas.microsoft.com/office/drawing/2014/main" id="{1F446622-79F8-22F0-9FAF-4B146EA90732}"/>
              </a:ext>
            </a:extLst>
          </p:cNvPr>
          <p:cNvSpPr>
            <a:spLocks noGrp="1"/>
          </p:cNvSpPr>
          <p:nvPr>
            <p:ph type="sldNum" sz="quarter" idx="12"/>
          </p:nvPr>
        </p:nvSpPr>
        <p:spPr/>
        <p:txBody>
          <a:bodyPr/>
          <a:lstStyle/>
          <a:p>
            <a:fld id="{1354209B-1C1D-024D-901F-5C671C233D00}" type="slidenum">
              <a:rPr lang="de-DE" smtClean="0"/>
              <a:t>7</a:t>
            </a:fld>
            <a:endParaRPr lang="de-DE"/>
          </a:p>
        </p:txBody>
      </p:sp>
      <p:sp>
        <p:nvSpPr>
          <p:cNvPr id="2" name="Fußzeilenplatzhalter 3">
            <a:extLst>
              <a:ext uri="{FF2B5EF4-FFF2-40B4-BE49-F238E27FC236}">
                <a16:creationId xmlns:a16="http://schemas.microsoft.com/office/drawing/2014/main" id="{DF76A814-A54A-EF32-827E-AF29F605367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547088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C: Z-15 / Z-20 Darlehen</a:t>
            </a:r>
            <a:br>
              <a:rPr lang="de-DE" dirty="0">
                <a:latin typeface="Nunito Sans" pitchFamily="2" charset="0"/>
              </a:rPr>
            </a:br>
            <a:r>
              <a:rPr lang="de-DE" sz="2400" dirty="0">
                <a:latin typeface="Nunito Sans" pitchFamily="2" charset="0"/>
              </a:rPr>
              <a:t>Förderhöhe</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2908489"/>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Darlehenshöchstbetrag abhängig von der Anzahl</a:t>
            </a:r>
            <a:br>
              <a:rPr lang="de-DE" sz="1400" b="1" spc="50" dirty="0">
                <a:latin typeface="Nunito Sans" pitchFamily="2" charset="0"/>
              </a:rPr>
            </a:br>
            <a:r>
              <a:rPr lang="de-DE" sz="1400" b="1" spc="50" dirty="0">
                <a:latin typeface="Nunito Sans" pitchFamily="2" charset="0"/>
              </a:rPr>
              <a:t>der minderjährigen Kinder im Haushalt</a:t>
            </a:r>
          </a:p>
          <a:p>
            <a:pPr>
              <a:spcBef>
                <a:spcPts val="300"/>
              </a:spcBef>
              <a:spcAft>
                <a:spcPts val="300"/>
              </a:spcAft>
              <a:buSzPct val="125000"/>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Darlehenshöchstbetrag erhöht sich pauschal um 50.000 EUR</a:t>
            </a:r>
            <a:br>
              <a:rPr lang="de-DE" sz="1400" b="1" spc="50" dirty="0">
                <a:latin typeface="Nunito Sans" pitchFamily="2" charset="0"/>
              </a:rPr>
            </a:br>
            <a:r>
              <a:rPr lang="de-DE" sz="1400" b="1" spc="50" dirty="0">
                <a:latin typeface="Nunito Sans" pitchFamily="2" charset="0"/>
              </a:rPr>
              <a:t>bei Erreichen eines Energiesparhauses (Z20)</a:t>
            </a:r>
          </a:p>
          <a:p>
            <a:pPr>
              <a:spcBef>
                <a:spcPts val="300"/>
              </a:spcBef>
              <a:spcAft>
                <a:spcPts val="300"/>
              </a:spcAft>
              <a:buSzPct val="125000"/>
            </a:pPr>
            <a:endParaRPr lang="de-DE" sz="1600" b="1" spc="50" dirty="0"/>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8" name="Grafik 7">
            <a:extLst>
              <a:ext uri="{FF2B5EF4-FFF2-40B4-BE49-F238E27FC236}">
                <a16:creationId xmlns:a16="http://schemas.microsoft.com/office/drawing/2014/main" id="{BD4253EC-79C1-9360-FF79-B3F7179434F1}"/>
              </a:ext>
            </a:extLst>
          </p:cNvPr>
          <p:cNvPicPr>
            <a:picLocks noChangeAspect="1"/>
          </p:cNvPicPr>
          <p:nvPr/>
        </p:nvPicPr>
        <p:blipFill>
          <a:blip r:embed="rId2"/>
          <a:stretch>
            <a:fillRect/>
          </a:stretch>
        </p:blipFill>
        <p:spPr>
          <a:xfrm>
            <a:off x="7698626" y="2331464"/>
            <a:ext cx="3562847" cy="2600688"/>
          </a:xfrm>
          <a:prstGeom prst="rect">
            <a:avLst/>
          </a:prstGeom>
        </p:spPr>
      </p:pic>
      <p:sp>
        <p:nvSpPr>
          <p:cNvPr id="6" name="Foliennummernplatzhalter 5">
            <a:extLst>
              <a:ext uri="{FF2B5EF4-FFF2-40B4-BE49-F238E27FC236}">
                <a16:creationId xmlns:a16="http://schemas.microsoft.com/office/drawing/2014/main" id="{085619EC-D7C2-85C1-1066-AA1973948D97}"/>
              </a:ext>
            </a:extLst>
          </p:cNvPr>
          <p:cNvSpPr>
            <a:spLocks noGrp="1"/>
          </p:cNvSpPr>
          <p:nvPr>
            <p:ph type="sldNum" sz="quarter" idx="12"/>
          </p:nvPr>
        </p:nvSpPr>
        <p:spPr/>
        <p:txBody>
          <a:bodyPr/>
          <a:lstStyle/>
          <a:p>
            <a:fld id="{1354209B-1C1D-024D-901F-5C671C233D00}" type="slidenum">
              <a:rPr lang="de-DE" smtClean="0"/>
              <a:t>70</a:t>
            </a:fld>
            <a:endParaRPr lang="de-DE"/>
          </a:p>
        </p:txBody>
      </p:sp>
      <p:sp>
        <p:nvSpPr>
          <p:cNvPr id="2" name="Fußzeilenplatzhalter 3">
            <a:extLst>
              <a:ext uri="{FF2B5EF4-FFF2-40B4-BE49-F238E27FC236}">
                <a16:creationId xmlns:a16="http://schemas.microsoft.com/office/drawing/2014/main" id="{9E0D3A60-34EB-9971-E5AC-29499BA49246}"/>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9190378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C: Z-15 / Z-20 Darlehen</a:t>
            </a:r>
            <a:br>
              <a:rPr lang="de-DE" dirty="0">
                <a:latin typeface="Nunito Sans" pitchFamily="2" charset="0"/>
              </a:rPr>
            </a:br>
            <a:r>
              <a:rPr lang="de-DE" sz="2400" dirty="0">
                <a:latin typeface="Nunito Sans" pitchFamily="2" charset="0"/>
              </a:rPr>
              <a:t>Darlehenskonditionen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585597"/>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Zinssatz aktuell 1,0 % p.a. </a:t>
            </a:r>
            <a:r>
              <a:rPr lang="de-DE" sz="1400" spc="50" dirty="0">
                <a:latin typeface="Nunito Sans" pitchFamily="2" charset="0"/>
              </a:rPr>
              <a:t>(Stand 16.03.2026)</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Tilgung: 2,25 % p.a. nach 2 Jahren tilgungsfreien Anlaufjahren </a:t>
            </a:r>
            <a:r>
              <a:rPr lang="de-DE" sz="1400" spc="50" dirty="0">
                <a:latin typeface="Nunito Sans" pitchFamily="2" charset="0"/>
              </a:rPr>
              <a:t>(Stand 16.03.2026)</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Sollzinsbindung und -verbilligung:</a:t>
            </a:r>
          </a:p>
          <a:p>
            <a:pPr marL="742950" lvl="1"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15 Jahre bei Z-15</a:t>
            </a:r>
          </a:p>
          <a:p>
            <a:pPr marL="742950" lvl="1"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20 Jahre bei Z-20</a:t>
            </a:r>
          </a:p>
          <a:p>
            <a:pPr>
              <a:spcBef>
                <a:spcPts val="300"/>
              </a:spcBef>
              <a:spcAft>
                <a:spcPts val="300"/>
              </a:spcAft>
              <a:buSzPct val="125000"/>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Darlehenshöchstbetrag erhöht sich pauschal um 50.000 EUR bei Erreichen eines Energiesparhauses (Z-20)</a:t>
            </a:r>
          </a:p>
          <a:p>
            <a:pPr>
              <a:spcBef>
                <a:spcPts val="300"/>
              </a:spcBef>
              <a:spcAft>
                <a:spcPts val="300"/>
              </a:spcAft>
              <a:buSzPct val="125000"/>
            </a:pPr>
            <a:endParaRPr lang="de-DE" sz="1600" b="1"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809B7E60-E0A6-4349-086F-77A81C092F43}"/>
              </a:ext>
            </a:extLst>
          </p:cNvPr>
          <p:cNvSpPr>
            <a:spLocks noGrp="1"/>
          </p:cNvSpPr>
          <p:nvPr>
            <p:ph type="sldNum" sz="quarter" idx="12"/>
          </p:nvPr>
        </p:nvSpPr>
        <p:spPr/>
        <p:txBody>
          <a:bodyPr/>
          <a:lstStyle/>
          <a:p>
            <a:fld id="{1354209B-1C1D-024D-901F-5C671C233D00}" type="slidenum">
              <a:rPr lang="de-DE" smtClean="0"/>
              <a:t>71</a:t>
            </a:fld>
            <a:endParaRPr lang="de-DE"/>
          </a:p>
        </p:txBody>
      </p:sp>
      <p:sp>
        <p:nvSpPr>
          <p:cNvPr id="2" name="Fußzeilenplatzhalter 3">
            <a:extLst>
              <a:ext uri="{FF2B5EF4-FFF2-40B4-BE49-F238E27FC236}">
                <a16:creationId xmlns:a16="http://schemas.microsoft.com/office/drawing/2014/main" id="{E9B62E76-911E-2579-DBB0-3A69AE3C5307}"/>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377287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C: Z-15 / Z-20 Darlehen</a:t>
            </a:r>
            <a:br>
              <a:rPr lang="de-DE" dirty="0">
                <a:latin typeface="Nunito Sans" pitchFamily="2" charset="0"/>
              </a:rPr>
            </a:br>
            <a:r>
              <a:rPr lang="de-DE" sz="2400" dirty="0">
                <a:latin typeface="Nunito Sans" pitchFamily="2" charset="0"/>
              </a:rPr>
              <a:t>Finanzierungsbausteine</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6414253" cy="4385816"/>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Anschauungsbeispiel:</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4-köpfige Familie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344.500 € Darlehenshöchstbetrag (KfW 55)</a:t>
            </a:r>
          </a:p>
          <a:p>
            <a:pPr>
              <a:spcBef>
                <a:spcPts val="300"/>
              </a:spcBef>
              <a:spcAft>
                <a:spcPts val="300"/>
              </a:spcAft>
              <a:buSzPct val="125000"/>
            </a:pPr>
            <a:endParaRPr lang="de-DE" sz="1400" spc="50" dirty="0">
              <a:latin typeface="Nunito Sans" pitchFamily="2" charset="0"/>
            </a:endParaRPr>
          </a:p>
          <a:p>
            <a:pPr>
              <a:spcBef>
                <a:spcPts val="300"/>
              </a:spcBef>
              <a:spcAft>
                <a:spcPts val="300"/>
              </a:spcAft>
              <a:buSzPct val="125000"/>
            </a:pPr>
            <a:r>
              <a:rPr lang="de-DE" sz="1400" b="1" spc="50" dirty="0">
                <a:latin typeface="Nunito Sans" pitchFamily="2" charset="0"/>
              </a:rPr>
              <a:t>Kleines </a:t>
            </a:r>
            <a:r>
              <a:rPr lang="de-DE" sz="1400" b="1" spc="50" dirty="0" err="1">
                <a:latin typeface="Nunito Sans" pitchFamily="2" charset="0"/>
              </a:rPr>
              <a:t>Townhaus</a:t>
            </a:r>
            <a:r>
              <a:rPr lang="de-DE" sz="1400" b="1" spc="50" dirty="0">
                <a:latin typeface="Nunito Sans" pitchFamily="2" charset="0"/>
              </a:rPr>
              <a:t> in mittlerer Lage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Höhere Kosten pro m² Wohnfläche</a:t>
            </a:r>
          </a:p>
          <a:p>
            <a:pPr marL="285750" indent="-285750">
              <a:spcBef>
                <a:spcPts val="300"/>
              </a:spcBef>
              <a:spcAft>
                <a:spcPts val="300"/>
              </a:spcAft>
              <a:buSzPct val="125000"/>
              <a:buFont typeface="Wingdings" panose="05000000000000000000" pitchFamily="2" charset="2"/>
              <a:buChar char="Ø"/>
            </a:pPr>
            <a:endParaRPr lang="de-DE" sz="1600" b="1" spc="50" dirty="0"/>
          </a:p>
          <a:p>
            <a:pPr>
              <a:spcBef>
                <a:spcPts val="300"/>
              </a:spcBef>
              <a:spcAft>
                <a:spcPts val="300"/>
              </a:spcAft>
              <a:buSzPct val="125000"/>
            </a:pPr>
            <a:endParaRPr lang="de-DE" sz="1600" b="1" spc="50" dirty="0"/>
          </a:p>
          <a:p>
            <a:pPr marL="285750" indent="-285750">
              <a:spcBef>
                <a:spcPts val="300"/>
              </a:spcBef>
              <a:spcAft>
                <a:spcPts val="300"/>
              </a:spcAft>
              <a:buSzPct val="125000"/>
              <a:buFont typeface="Wingdings" panose="05000000000000000000" pitchFamily="2" charset="2"/>
              <a:buChar char="Ø"/>
            </a:pPr>
            <a:endParaRPr lang="de-DE" sz="1600" b="1" spc="50" dirty="0"/>
          </a:p>
          <a:p>
            <a:pPr>
              <a:spcBef>
                <a:spcPts val="300"/>
              </a:spcBef>
              <a:spcAft>
                <a:spcPts val="300"/>
              </a:spcAft>
              <a:buSzPct val="125000"/>
            </a:pPr>
            <a:endParaRPr lang="de-DE" sz="1600" b="1" spc="50" dirty="0"/>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6" name="Grafik 5">
            <a:extLst>
              <a:ext uri="{FF2B5EF4-FFF2-40B4-BE49-F238E27FC236}">
                <a16:creationId xmlns:a16="http://schemas.microsoft.com/office/drawing/2014/main" id="{C7618486-C863-C2A1-F11B-A6B6EA120FD5}"/>
              </a:ext>
            </a:extLst>
          </p:cNvPr>
          <p:cNvPicPr>
            <a:picLocks noChangeAspect="1"/>
          </p:cNvPicPr>
          <p:nvPr/>
        </p:nvPicPr>
        <p:blipFill>
          <a:blip r:embed="rId3"/>
          <a:stretch>
            <a:fillRect/>
          </a:stretch>
        </p:blipFill>
        <p:spPr>
          <a:xfrm>
            <a:off x="6642340" y="2414950"/>
            <a:ext cx="4657339" cy="2707754"/>
          </a:xfrm>
          <a:prstGeom prst="rect">
            <a:avLst/>
          </a:prstGeom>
        </p:spPr>
      </p:pic>
      <p:sp>
        <p:nvSpPr>
          <p:cNvPr id="8" name="Foliennummernplatzhalter 7">
            <a:extLst>
              <a:ext uri="{FF2B5EF4-FFF2-40B4-BE49-F238E27FC236}">
                <a16:creationId xmlns:a16="http://schemas.microsoft.com/office/drawing/2014/main" id="{209A3F7C-EDB4-CB04-A1B2-12D7F6914DF0}"/>
              </a:ext>
            </a:extLst>
          </p:cNvPr>
          <p:cNvSpPr>
            <a:spLocks noGrp="1"/>
          </p:cNvSpPr>
          <p:nvPr>
            <p:ph type="sldNum" sz="quarter" idx="12"/>
          </p:nvPr>
        </p:nvSpPr>
        <p:spPr/>
        <p:txBody>
          <a:bodyPr/>
          <a:lstStyle/>
          <a:p>
            <a:fld id="{1354209B-1C1D-024D-901F-5C671C233D00}" type="slidenum">
              <a:rPr lang="de-DE" smtClean="0"/>
              <a:t>72</a:t>
            </a:fld>
            <a:endParaRPr lang="de-DE"/>
          </a:p>
        </p:txBody>
      </p:sp>
      <p:sp>
        <p:nvSpPr>
          <p:cNvPr id="2" name="Fußzeilenplatzhalter 3">
            <a:extLst>
              <a:ext uri="{FF2B5EF4-FFF2-40B4-BE49-F238E27FC236}">
                <a16:creationId xmlns:a16="http://schemas.microsoft.com/office/drawing/2014/main" id="{F9A58A89-3B87-6F56-9563-2AEE849B7DA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
        <p:nvSpPr>
          <p:cNvPr id="3" name="Textfeld 2">
            <a:extLst>
              <a:ext uri="{FF2B5EF4-FFF2-40B4-BE49-F238E27FC236}">
                <a16:creationId xmlns:a16="http://schemas.microsoft.com/office/drawing/2014/main" id="{76AF3633-C455-B087-DE45-E6D6325BBCFC}"/>
              </a:ext>
            </a:extLst>
          </p:cNvPr>
          <p:cNvSpPr txBox="1"/>
          <p:nvPr/>
        </p:nvSpPr>
        <p:spPr>
          <a:xfrm>
            <a:off x="6642340" y="4907260"/>
            <a:ext cx="1301229" cy="215444"/>
          </a:xfrm>
          <a:prstGeom prst="rect">
            <a:avLst/>
          </a:prstGeom>
          <a:noFill/>
        </p:spPr>
        <p:txBody>
          <a:bodyPr wrap="square" rtlCol="0">
            <a:spAutoFit/>
          </a:bodyPr>
          <a:lstStyle/>
          <a:p>
            <a:r>
              <a:rPr lang="de-DE" sz="800" dirty="0">
                <a:solidFill>
                  <a:schemeClr val="bg1"/>
                </a:solidFill>
              </a:rPr>
              <a:t>Abbildung: Stadt Freiburg </a:t>
            </a:r>
          </a:p>
        </p:txBody>
      </p:sp>
    </p:spTree>
    <p:extLst>
      <p:ext uri="{BB962C8B-B14F-4D97-AF65-F5344CB8AC3E}">
        <p14:creationId xmlns:p14="http://schemas.microsoft.com/office/powerpoint/2010/main" val="1467101515"/>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C: Z-15 / Z-20 Darlehen</a:t>
            </a:r>
            <a:br>
              <a:rPr lang="de-DE" dirty="0">
                <a:latin typeface="Nunito Sans" pitchFamily="2" charset="0"/>
              </a:rPr>
            </a:br>
            <a:r>
              <a:rPr lang="de-DE" sz="2400" dirty="0">
                <a:latin typeface="Nunito Sans" pitchFamily="2" charset="0"/>
              </a:rPr>
              <a:t>Finanzierungsbausteine</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6498216" cy="3954929"/>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Anschauungsbeispiel:</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4-köpfige Familie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344.500 € Darlehenshöchstbetrag (KfW 55)</a:t>
            </a:r>
          </a:p>
          <a:p>
            <a:pPr>
              <a:spcBef>
                <a:spcPts val="300"/>
              </a:spcBef>
              <a:spcAft>
                <a:spcPts val="300"/>
              </a:spcAft>
              <a:buSzPct val="125000"/>
            </a:pPr>
            <a:endParaRPr lang="de-DE" sz="1400" spc="50" dirty="0">
              <a:latin typeface="Nunito Sans" pitchFamily="2" charset="0"/>
            </a:endParaRPr>
          </a:p>
          <a:p>
            <a:pPr>
              <a:spcBef>
                <a:spcPts val="300"/>
              </a:spcBef>
              <a:spcAft>
                <a:spcPts val="300"/>
              </a:spcAft>
              <a:buSzPct val="125000"/>
            </a:pPr>
            <a:r>
              <a:rPr lang="de-DE" sz="1400" b="1" spc="50" dirty="0">
                <a:latin typeface="Nunito Sans" pitchFamily="2" charset="0"/>
              </a:rPr>
              <a:t>Eigentumswohnung im mittleren Geschosswohnungsbau</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Niedrige Kosten pro m² Wohnfläche im Vergleich zu</a:t>
            </a:r>
            <a:br>
              <a:rPr lang="de-DE" sz="1400" spc="50" dirty="0">
                <a:latin typeface="Nunito Sans" pitchFamily="2" charset="0"/>
              </a:rPr>
            </a:br>
            <a:r>
              <a:rPr lang="de-DE" sz="1400" spc="50" dirty="0">
                <a:latin typeface="Nunito Sans" pitchFamily="2" charset="0"/>
              </a:rPr>
              <a:t>einem </a:t>
            </a:r>
            <a:r>
              <a:rPr lang="de-DE" sz="1400" spc="50" dirty="0" err="1">
                <a:latin typeface="Nunito Sans" pitchFamily="2" charset="0"/>
              </a:rPr>
              <a:t>Townhaus</a:t>
            </a:r>
            <a:r>
              <a:rPr lang="de-DE" sz="1400" spc="50" dirty="0">
                <a:latin typeface="Nunito Sans" pitchFamily="2" charset="0"/>
              </a:rPr>
              <a:t> in mittlerer Lage</a:t>
            </a:r>
          </a:p>
          <a:p>
            <a:pPr marL="285750" indent="-285750">
              <a:spcBef>
                <a:spcPts val="300"/>
              </a:spcBef>
              <a:spcAft>
                <a:spcPts val="300"/>
              </a:spcAft>
              <a:buSzPct val="125000"/>
              <a:buFont typeface="Wingdings" panose="05000000000000000000" pitchFamily="2" charset="2"/>
              <a:buChar char="Ø"/>
            </a:pPr>
            <a:endParaRPr lang="de-DE" sz="1600" b="1" spc="50" dirty="0"/>
          </a:p>
          <a:p>
            <a:pPr>
              <a:spcBef>
                <a:spcPts val="300"/>
              </a:spcBef>
              <a:spcAft>
                <a:spcPts val="300"/>
              </a:spcAft>
              <a:buSzPct val="125000"/>
            </a:pPr>
            <a:endParaRPr lang="de-DE" sz="1600" b="1" spc="50" dirty="0"/>
          </a:p>
          <a:p>
            <a:pPr marL="285750" indent="-285750">
              <a:spcBef>
                <a:spcPts val="300"/>
              </a:spcBef>
              <a:spcAft>
                <a:spcPts val="300"/>
              </a:spcAft>
              <a:buSzPct val="125000"/>
              <a:buFont typeface="Wingdings" panose="05000000000000000000" pitchFamily="2" charset="2"/>
              <a:buChar char="Ø"/>
            </a:pPr>
            <a:endParaRPr lang="de-DE" sz="1600" b="1" spc="50" dirty="0"/>
          </a:p>
          <a:p>
            <a:pPr>
              <a:spcBef>
                <a:spcPts val="300"/>
              </a:spcBef>
              <a:spcAft>
                <a:spcPts val="300"/>
              </a:spcAft>
              <a:buSzPct val="125000"/>
            </a:pPr>
            <a:endParaRPr lang="de-DE" sz="1600" b="1" spc="50" dirty="0"/>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9" name="Grafik 8">
            <a:extLst>
              <a:ext uri="{FF2B5EF4-FFF2-40B4-BE49-F238E27FC236}">
                <a16:creationId xmlns:a16="http://schemas.microsoft.com/office/drawing/2014/main" id="{FBE05A23-EE59-9D28-0CC2-E6898E54E81B}"/>
              </a:ext>
            </a:extLst>
          </p:cNvPr>
          <p:cNvPicPr>
            <a:picLocks noChangeAspect="1"/>
          </p:cNvPicPr>
          <p:nvPr/>
        </p:nvPicPr>
        <p:blipFill>
          <a:blip r:embed="rId2"/>
          <a:stretch>
            <a:fillRect/>
          </a:stretch>
        </p:blipFill>
        <p:spPr>
          <a:xfrm>
            <a:off x="6877816" y="2023663"/>
            <a:ext cx="4383657" cy="2363512"/>
          </a:xfrm>
          <a:prstGeom prst="rect">
            <a:avLst/>
          </a:prstGeom>
        </p:spPr>
      </p:pic>
      <p:sp>
        <p:nvSpPr>
          <p:cNvPr id="10" name="Pfeil: nach rechts 9">
            <a:extLst>
              <a:ext uri="{FF2B5EF4-FFF2-40B4-BE49-F238E27FC236}">
                <a16:creationId xmlns:a16="http://schemas.microsoft.com/office/drawing/2014/main" id="{CA9EFBAB-641C-21CC-F8A6-0F5F2EAB4FC1}"/>
              </a:ext>
            </a:extLst>
          </p:cNvPr>
          <p:cNvSpPr/>
          <p:nvPr/>
        </p:nvSpPr>
        <p:spPr>
          <a:xfrm>
            <a:off x="930527" y="4969587"/>
            <a:ext cx="1338220" cy="64300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D2BBF26E-54E5-4BD5-5516-B90F01A3AF4A}"/>
              </a:ext>
            </a:extLst>
          </p:cNvPr>
          <p:cNvSpPr txBox="1"/>
          <p:nvPr/>
        </p:nvSpPr>
        <p:spPr>
          <a:xfrm>
            <a:off x="2306953" y="5049768"/>
            <a:ext cx="8325928" cy="523220"/>
          </a:xfrm>
          <a:prstGeom prst="rect">
            <a:avLst/>
          </a:prstGeom>
          <a:noFill/>
        </p:spPr>
        <p:txBody>
          <a:bodyPr wrap="square" rtlCol="0">
            <a:spAutoFit/>
          </a:bodyPr>
          <a:lstStyle/>
          <a:p>
            <a:r>
              <a:rPr lang="de-DE" sz="1400" dirty="0">
                <a:latin typeface="Nunito Sans" pitchFamily="2" charset="0"/>
              </a:rPr>
              <a:t>niedrigere Gesamtkosten bedeuten weniger notwendige Eigenmittel und/oder neben dem Förderdarlehen weniger Drittmittel!</a:t>
            </a:r>
          </a:p>
        </p:txBody>
      </p:sp>
      <p:sp>
        <p:nvSpPr>
          <p:cNvPr id="6" name="Foliennummernplatzhalter 5">
            <a:extLst>
              <a:ext uri="{FF2B5EF4-FFF2-40B4-BE49-F238E27FC236}">
                <a16:creationId xmlns:a16="http://schemas.microsoft.com/office/drawing/2014/main" id="{98770AAD-953E-46AB-BE4B-67EDBFF03457}"/>
              </a:ext>
            </a:extLst>
          </p:cNvPr>
          <p:cNvSpPr>
            <a:spLocks noGrp="1"/>
          </p:cNvSpPr>
          <p:nvPr>
            <p:ph type="sldNum" sz="quarter" idx="12"/>
          </p:nvPr>
        </p:nvSpPr>
        <p:spPr/>
        <p:txBody>
          <a:bodyPr/>
          <a:lstStyle/>
          <a:p>
            <a:fld id="{1354209B-1C1D-024D-901F-5C671C233D00}" type="slidenum">
              <a:rPr lang="de-DE" smtClean="0"/>
              <a:t>73</a:t>
            </a:fld>
            <a:endParaRPr lang="de-DE"/>
          </a:p>
        </p:txBody>
      </p:sp>
      <p:sp>
        <p:nvSpPr>
          <p:cNvPr id="2" name="Fußzeilenplatzhalter 3">
            <a:extLst>
              <a:ext uri="{FF2B5EF4-FFF2-40B4-BE49-F238E27FC236}">
                <a16:creationId xmlns:a16="http://schemas.microsoft.com/office/drawing/2014/main" id="{2E825B67-8B4C-74ED-0616-B1A6632D73FE}"/>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
        <p:nvSpPr>
          <p:cNvPr id="3" name="Textfeld 2">
            <a:extLst>
              <a:ext uri="{FF2B5EF4-FFF2-40B4-BE49-F238E27FC236}">
                <a16:creationId xmlns:a16="http://schemas.microsoft.com/office/drawing/2014/main" id="{CB90CC4C-529F-8485-EFD9-1378E866175C}"/>
              </a:ext>
            </a:extLst>
          </p:cNvPr>
          <p:cNvSpPr txBox="1"/>
          <p:nvPr/>
        </p:nvSpPr>
        <p:spPr>
          <a:xfrm>
            <a:off x="6877816" y="4171731"/>
            <a:ext cx="1301229" cy="215444"/>
          </a:xfrm>
          <a:prstGeom prst="rect">
            <a:avLst/>
          </a:prstGeom>
          <a:noFill/>
        </p:spPr>
        <p:txBody>
          <a:bodyPr wrap="square" rtlCol="0">
            <a:spAutoFit/>
          </a:bodyPr>
          <a:lstStyle/>
          <a:p>
            <a:r>
              <a:rPr lang="de-DE" sz="800" dirty="0">
                <a:solidFill>
                  <a:schemeClr val="bg1"/>
                </a:solidFill>
              </a:rPr>
              <a:t>Abbildung: Stadt Freiburg </a:t>
            </a:r>
          </a:p>
        </p:txBody>
      </p:sp>
    </p:spTree>
    <p:extLst>
      <p:ext uri="{BB962C8B-B14F-4D97-AF65-F5344CB8AC3E}">
        <p14:creationId xmlns:p14="http://schemas.microsoft.com/office/powerpoint/2010/main" val="20532992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3">
            <a:extLst>
              <a:ext uri="{FF2B5EF4-FFF2-40B4-BE49-F238E27FC236}">
                <a16:creationId xmlns:a16="http://schemas.microsoft.com/office/drawing/2014/main" id="{305C76B4-8138-42A8-8AFF-18461D7AACCA}"/>
              </a:ext>
            </a:extLst>
          </p:cNvPr>
          <p:cNvSpPr txBox="1">
            <a:spLocks/>
          </p:cNvSpPr>
          <p:nvPr/>
        </p:nvSpPr>
        <p:spPr>
          <a:xfrm>
            <a:off x="437952" y="733039"/>
            <a:ext cx="8352928" cy="636587"/>
          </a:xfrm>
          <a:prstGeom prst="rect">
            <a:avLst/>
          </a:prstGeom>
          <a:solidFill>
            <a:schemeClr val="bg1"/>
          </a:solidFill>
          <a:ln w="190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239" tIns="49120" rIns="98239" bIns="49120" numCol="1" spcCol="0" rtlCol="0" fromWordArt="0" anchor="ctr" anchorCtr="0" forceAA="0" compatLnSpc="1">
            <a:prstTxWarp prst="textNoShape">
              <a:avLst/>
            </a:prstTxWarp>
            <a:noAutofit/>
          </a:bodyPr>
          <a:lstStyle>
            <a:defPPr>
              <a:defRPr lang="de-DE"/>
            </a:defPPr>
            <a:lvl1pPr marL="0" algn="l" defTabSz="914400" rtl="0" eaLnBrk="1" latinLnBrk="0" hangingPunct="1">
              <a:lnSpc>
                <a:spcPct val="100000"/>
              </a:lnSpc>
              <a:spcBef>
                <a:spcPct val="0"/>
              </a:spcBef>
              <a:buNone/>
              <a:defRPr sz="1800" b="1" i="0" kern="1200" cap="all" spc="150" baseline="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3200" dirty="0">
                <a:solidFill>
                  <a:schemeClr val="tx1"/>
                </a:solidFill>
                <a:latin typeface="Nunito Sans" pitchFamily="2" charset="0"/>
              </a:rPr>
              <a:t> Überblick</a:t>
            </a:r>
          </a:p>
        </p:txBody>
      </p:sp>
      <p:sp>
        <p:nvSpPr>
          <p:cNvPr id="9" name="Rechteck: abgerundete Ecken 8">
            <a:extLst>
              <a:ext uri="{FF2B5EF4-FFF2-40B4-BE49-F238E27FC236}">
                <a16:creationId xmlns:a16="http://schemas.microsoft.com/office/drawing/2014/main" id="{B0F033C1-0755-499D-B339-5CDBB75DE2E2}"/>
              </a:ext>
            </a:extLst>
          </p:cNvPr>
          <p:cNvSpPr/>
          <p:nvPr/>
        </p:nvSpPr>
        <p:spPr>
          <a:xfrm>
            <a:off x="682298" y="1661065"/>
            <a:ext cx="3517167"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A: Mietwohnraumförderung</a:t>
            </a:r>
          </a:p>
        </p:txBody>
      </p:sp>
      <p:sp>
        <p:nvSpPr>
          <p:cNvPr id="10" name="Rechteck: abgerundete Ecken 9">
            <a:extLst>
              <a:ext uri="{FF2B5EF4-FFF2-40B4-BE49-F238E27FC236}">
                <a16:creationId xmlns:a16="http://schemas.microsoft.com/office/drawing/2014/main" id="{625C2F35-A382-4CA7-B3BC-F64EFAFFC11C}"/>
              </a:ext>
            </a:extLst>
          </p:cNvPr>
          <p:cNvSpPr/>
          <p:nvPr/>
        </p:nvSpPr>
        <p:spPr>
          <a:xfrm>
            <a:off x="4657885" y="1664514"/>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B: Erwerb von Genossenschaftsanteilen</a:t>
            </a:r>
          </a:p>
        </p:txBody>
      </p:sp>
      <p:sp>
        <p:nvSpPr>
          <p:cNvPr id="11" name="Rechteck: abgerundete Ecken 10">
            <a:extLst>
              <a:ext uri="{FF2B5EF4-FFF2-40B4-BE49-F238E27FC236}">
                <a16:creationId xmlns:a16="http://schemas.microsoft.com/office/drawing/2014/main" id="{2BB8E816-15FA-4D85-8214-4C329E3D4433}"/>
              </a:ext>
            </a:extLst>
          </p:cNvPr>
          <p:cNvSpPr/>
          <p:nvPr/>
        </p:nvSpPr>
        <p:spPr>
          <a:xfrm>
            <a:off x="4657885" y="2651297"/>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C: Z-15 / Z-20 Darlehen</a:t>
            </a:r>
          </a:p>
        </p:txBody>
      </p:sp>
      <p:sp>
        <p:nvSpPr>
          <p:cNvPr id="16" name="Rechteck: abgerundete Ecken 15">
            <a:extLst>
              <a:ext uri="{FF2B5EF4-FFF2-40B4-BE49-F238E27FC236}">
                <a16:creationId xmlns:a16="http://schemas.microsoft.com/office/drawing/2014/main" id="{F5830184-D2A4-BFE9-8C68-047770B6E5C3}"/>
              </a:ext>
            </a:extLst>
          </p:cNvPr>
          <p:cNvSpPr/>
          <p:nvPr/>
        </p:nvSpPr>
        <p:spPr>
          <a:xfrm>
            <a:off x="2635651" y="3618562"/>
            <a:ext cx="3654926" cy="693068"/>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D: Mittelbereitstellung </a:t>
            </a:r>
          </a:p>
          <a:p>
            <a:pPr algn="ctr"/>
            <a:r>
              <a:rPr lang="de-DE" b="1" dirty="0">
                <a:solidFill>
                  <a:schemeClr val="tx1"/>
                </a:solidFill>
                <a:latin typeface="Nunito Sans" pitchFamily="2" charset="0"/>
              </a:rPr>
              <a:t>L-Bank</a:t>
            </a:r>
          </a:p>
        </p:txBody>
      </p:sp>
      <p:sp>
        <p:nvSpPr>
          <p:cNvPr id="17" name="Rechteck: abgerundete Ecken 16">
            <a:extLst>
              <a:ext uri="{FF2B5EF4-FFF2-40B4-BE49-F238E27FC236}">
                <a16:creationId xmlns:a16="http://schemas.microsoft.com/office/drawing/2014/main" id="{5EB4D75A-4D0B-434B-3F14-70372E23927E}"/>
              </a:ext>
            </a:extLst>
          </p:cNvPr>
          <p:cNvSpPr/>
          <p:nvPr/>
        </p:nvSpPr>
        <p:spPr>
          <a:xfrm>
            <a:off x="2005663" y="5100314"/>
            <a:ext cx="4914901"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E: Antragsverfahren / Beratungsangebot Wohnraumförderstelle</a:t>
            </a:r>
          </a:p>
        </p:txBody>
      </p:sp>
      <p:sp>
        <p:nvSpPr>
          <p:cNvPr id="2" name="Pfeil: nach oben gebogen 1">
            <a:extLst>
              <a:ext uri="{FF2B5EF4-FFF2-40B4-BE49-F238E27FC236}">
                <a16:creationId xmlns:a16="http://schemas.microsoft.com/office/drawing/2014/main" id="{C4C5B183-85B5-B0A9-1F60-D2A036110445}"/>
              </a:ext>
            </a:extLst>
          </p:cNvPr>
          <p:cNvSpPr/>
          <p:nvPr/>
        </p:nvSpPr>
        <p:spPr>
          <a:xfrm rot="5400000">
            <a:off x="1857401"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a:solidFill>
                <a:prstClr val="white"/>
              </a:solidFill>
              <a:latin typeface="Calibri"/>
            </a:endParaRPr>
          </a:p>
        </p:txBody>
      </p:sp>
      <p:sp>
        <p:nvSpPr>
          <p:cNvPr id="6" name="Pfeil: nach oben gebogen 5">
            <a:extLst>
              <a:ext uri="{FF2B5EF4-FFF2-40B4-BE49-F238E27FC236}">
                <a16:creationId xmlns:a16="http://schemas.microsoft.com/office/drawing/2014/main" id="{C0C1F733-6356-69A5-0D42-AB5FCB803FDB}"/>
              </a:ext>
            </a:extLst>
          </p:cNvPr>
          <p:cNvSpPr/>
          <p:nvPr/>
        </p:nvSpPr>
        <p:spPr>
          <a:xfrm rot="5400000" flipV="1">
            <a:off x="6594937"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dirty="0">
              <a:solidFill>
                <a:prstClr val="white"/>
              </a:solidFill>
              <a:latin typeface="Calibri"/>
            </a:endParaRPr>
          </a:p>
        </p:txBody>
      </p:sp>
      <p:sp>
        <p:nvSpPr>
          <p:cNvPr id="12" name="Pfeil: nach unten 11" descr="Abbildung Pfeil">
            <a:extLst>
              <a:ext uri="{FF2B5EF4-FFF2-40B4-BE49-F238E27FC236}">
                <a16:creationId xmlns:a16="http://schemas.microsoft.com/office/drawing/2014/main" id="{7D839C0C-E543-DBEE-D77E-FF0D90D9ACED}"/>
              </a:ext>
            </a:extLst>
          </p:cNvPr>
          <p:cNvSpPr/>
          <p:nvPr/>
        </p:nvSpPr>
        <p:spPr>
          <a:xfrm>
            <a:off x="4336138" y="4438920"/>
            <a:ext cx="253952" cy="534017"/>
          </a:xfrm>
          <a:prstGeom prst="downArrow">
            <a:avLst/>
          </a:prstGeom>
          <a:solidFill>
            <a:srgbClr val="C0504D"/>
          </a:solidFill>
          <a:ln w="25400" cap="flat" cmpd="sng" algn="ctr">
            <a:solidFill>
              <a:srgbClr val="C0504D"/>
            </a:solidFill>
            <a:prstDash val="solid"/>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934" b="0" i="0" u="none" strike="noStrike" kern="1200" cap="none" spc="0" normalizeH="0" baseline="0" noProof="0">
              <a:ln>
                <a:noFill/>
              </a:ln>
              <a:solidFill>
                <a:prstClr val="white"/>
              </a:solidFill>
              <a:effectLst/>
              <a:uLnTx/>
              <a:uFillTx/>
              <a:latin typeface="Calibri"/>
              <a:ea typeface="+mn-ea"/>
              <a:cs typeface="+mn-cs"/>
            </a:endParaRPr>
          </a:p>
        </p:txBody>
      </p:sp>
      <p:sp>
        <p:nvSpPr>
          <p:cNvPr id="8" name="Foliennummernplatzhalter 7">
            <a:extLst>
              <a:ext uri="{FF2B5EF4-FFF2-40B4-BE49-F238E27FC236}">
                <a16:creationId xmlns:a16="http://schemas.microsoft.com/office/drawing/2014/main" id="{47DE9891-644D-3E60-74F1-C7F18D336D2F}"/>
              </a:ext>
            </a:extLst>
          </p:cNvPr>
          <p:cNvSpPr>
            <a:spLocks noGrp="1"/>
          </p:cNvSpPr>
          <p:nvPr>
            <p:ph type="sldNum" sz="quarter" idx="4294967295"/>
          </p:nvPr>
        </p:nvSpPr>
        <p:spPr>
          <a:xfrm>
            <a:off x="8610600" y="6356350"/>
            <a:ext cx="2743200" cy="365125"/>
          </a:xfrm>
        </p:spPr>
        <p:txBody>
          <a:bodyPr/>
          <a:lstStyle/>
          <a:p>
            <a:fld id="{1354209B-1C1D-024D-901F-5C671C233D00}" type="slidenum">
              <a:rPr lang="de-DE" smtClean="0"/>
              <a:pPr/>
              <a:t>74</a:t>
            </a:fld>
            <a:endParaRPr lang="de-DE"/>
          </a:p>
        </p:txBody>
      </p:sp>
      <p:sp>
        <p:nvSpPr>
          <p:cNvPr id="3" name="Fußzeilenplatzhalter 3">
            <a:extLst>
              <a:ext uri="{FF2B5EF4-FFF2-40B4-BE49-F238E27FC236}">
                <a16:creationId xmlns:a16="http://schemas.microsoft.com/office/drawing/2014/main" id="{03354E60-82D0-26B8-1161-EB72C802FAEA}"/>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1284348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D: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Mittelbereitstellung</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2939266"/>
          </a:xfrm>
          <a:prstGeom prst="rect">
            <a:avLst/>
          </a:prstGeom>
          <a:noFill/>
        </p:spPr>
        <p:txBody>
          <a:bodyPr wrap="square" rtlCol="0">
            <a:spAutoFit/>
          </a:bodyPr>
          <a:lstStyle/>
          <a:p>
            <a:pPr marL="180000" indent="-180000">
              <a:spcBef>
                <a:spcPts val="300"/>
              </a:spcBef>
              <a:spcAft>
                <a:spcPts val="300"/>
              </a:spcAft>
              <a:buSzPct val="125000"/>
              <a:buFont typeface="Arial" panose="020B0604020202020204" pitchFamily="34" charset="0"/>
              <a:buChar char="•"/>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Wohnraumförderstelle prüft auf Vollständigkeit und Fördervoraussetzungen</a:t>
            </a:r>
          </a:p>
          <a:p>
            <a:pPr>
              <a:spcBef>
                <a:spcPts val="300"/>
              </a:spcBef>
              <a:spcAft>
                <a:spcPts val="300"/>
              </a:spcAft>
              <a:buSzPct val="125000"/>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Förderempfehlung gegenüber L-Bank (zur Bewilligung, Prüfung oder Ablehnung)</a:t>
            </a:r>
          </a:p>
          <a:p>
            <a:pPr>
              <a:spcBef>
                <a:spcPts val="300"/>
              </a:spcBef>
              <a:spcAft>
                <a:spcPts val="300"/>
              </a:spcAft>
              <a:buSzPct val="125000"/>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Entscheidung der L-Bank nach Mittelbereitstellung durch Zuwendungsbescheid</a:t>
            </a:r>
          </a:p>
          <a:p>
            <a:pPr>
              <a:spcBef>
                <a:spcPts val="300"/>
              </a:spcBef>
              <a:spcAft>
                <a:spcPts val="300"/>
              </a:spcAft>
              <a:buSzPct val="125000"/>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Fördervolumen werden in der Regel nach Haushaltsjahren geplant</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Wartezeiten der L-Bank </a:t>
            </a:r>
            <a:endParaRPr lang="de-DE" sz="1600" spc="50" dirty="0"/>
          </a:p>
        </p:txBody>
      </p:sp>
      <p:sp>
        <p:nvSpPr>
          <p:cNvPr id="6" name="Foliennummernplatzhalter 5">
            <a:extLst>
              <a:ext uri="{FF2B5EF4-FFF2-40B4-BE49-F238E27FC236}">
                <a16:creationId xmlns:a16="http://schemas.microsoft.com/office/drawing/2014/main" id="{CA0529D4-EF9F-2D9D-F685-EE37D0B415CB}"/>
              </a:ext>
            </a:extLst>
          </p:cNvPr>
          <p:cNvSpPr>
            <a:spLocks noGrp="1"/>
          </p:cNvSpPr>
          <p:nvPr>
            <p:ph type="sldNum" sz="quarter" idx="12"/>
          </p:nvPr>
        </p:nvSpPr>
        <p:spPr/>
        <p:txBody>
          <a:bodyPr/>
          <a:lstStyle/>
          <a:p>
            <a:fld id="{1354209B-1C1D-024D-901F-5C671C233D00}" type="slidenum">
              <a:rPr lang="de-DE" smtClean="0"/>
              <a:t>75</a:t>
            </a:fld>
            <a:endParaRPr lang="de-DE"/>
          </a:p>
        </p:txBody>
      </p:sp>
      <p:sp>
        <p:nvSpPr>
          <p:cNvPr id="2" name="Fußzeilenplatzhalter 3">
            <a:extLst>
              <a:ext uri="{FF2B5EF4-FFF2-40B4-BE49-F238E27FC236}">
                <a16:creationId xmlns:a16="http://schemas.microsoft.com/office/drawing/2014/main" id="{73546B53-7A26-6EF4-C87E-DFEBE607F627}"/>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469690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0838140" cy="923330"/>
          </a:xfrm>
        </p:spPr>
        <p:txBody>
          <a:bodyPr/>
          <a:lstStyle/>
          <a:p>
            <a:r>
              <a:rPr lang="de-DE" b="1" dirty="0">
                <a:latin typeface="Nunito Sans" pitchFamily="2" charset="0"/>
              </a:rPr>
              <a:t>D: Mittelbereitstellung L-Bank</a:t>
            </a:r>
            <a:r>
              <a:rPr lang="de-DE" dirty="0">
                <a:latin typeface="Nunito Sans" pitchFamily="2" charset="0"/>
              </a:rPr>
              <a:t> </a:t>
            </a:r>
            <a:br>
              <a:rPr lang="de-DE" dirty="0">
                <a:latin typeface="Nunito Sans" pitchFamily="2" charset="0"/>
              </a:rPr>
            </a:br>
            <a:r>
              <a:rPr lang="de-DE" sz="2400" dirty="0">
                <a:latin typeface="Nunito Sans" pitchFamily="2" charset="0"/>
              </a:rPr>
              <a:t>Mittelbereitstellung</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062651"/>
          </a:xfrm>
          <a:prstGeom prst="rect">
            <a:avLst/>
          </a:prstGeom>
          <a:noFill/>
        </p:spPr>
        <p:txBody>
          <a:bodyPr wrap="square" rtlCol="0">
            <a:spAutoFit/>
          </a:bodyPr>
          <a:lstStyle/>
          <a:p>
            <a:pPr>
              <a:spcBef>
                <a:spcPts val="300"/>
              </a:spcBef>
              <a:spcAft>
                <a:spcPts val="300"/>
              </a:spcAft>
              <a:buSzPct val="125000"/>
            </a:pPr>
            <a:endParaRPr lang="de-DE" sz="1600" b="1" spc="50" dirty="0"/>
          </a:p>
          <a:p>
            <a:pPr>
              <a:spcBef>
                <a:spcPts val="300"/>
              </a:spcBef>
              <a:spcAft>
                <a:spcPts val="300"/>
              </a:spcAft>
              <a:buSzPct val="125000"/>
            </a:pPr>
            <a:r>
              <a:rPr lang="de-DE" sz="1600" b="1" spc="50" dirty="0">
                <a:latin typeface="Nunito Sans" pitchFamily="2" charset="0"/>
              </a:rPr>
              <a:t>Aktuelle Situation:</a:t>
            </a:r>
          </a:p>
          <a:p>
            <a:pPr>
              <a:spcBef>
                <a:spcPts val="300"/>
              </a:spcBef>
              <a:spcAft>
                <a:spcPts val="300"/>
              </a:spcAft>
              <a:buSzPct val="125000"/>
            </a:pPr>
            <a:endParaRPr lang="de-DE" sz="16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Hohe Nachfrage hat in der Vergangenheit zu vorzeitiger Mittelausschöpfung geführt</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Aktuell werden von der L-Bank derzeit noch Anträge aus dem Jahr 2025 bewilligt</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Zwischenfinanzierung liegt derzeit zwischen 5 – 7 % p.a. (je nach Kredithöhe, Eigenkapitaleinsatz und Bonität)</a:t>
            </a:r>
          </a:p>
          <a:p>
            <a:pPr>
              <a:spcBef>
                <a:spcPts val="300"/>
              </a:spcBef>
              <a:spcAft>
                <a:spcPts val="300"/>
              </a:spcAft>
              <a:buSzPct val="125000"/>
            </a:pPr>
            <a:endParaRPr lang="de-DE" sz="1600" b="1" spc="50" dirty="0"/>
          </a:p>
          <a:p>
            <a:pPr>
              <a:spcBef>
                <a:spcPts val="300"/>
              </a:spcBef>
              <a:spcAft>
                <a:spcPts val="300"/>
              </a:spcAft>
              <a:buSzPct val="125000"/>
            </a:pPr>
            <a:endParaRPr lang="de-DE" sz="1600" spc="50" dirty="0"/>
          </a:p>
          <a:p>
            <a:pPr>
              <a:spcBef>
                <a:spcPts val="300"/>
              </a:spcBef>
              <a:spcAft>
                <a:spcPts val="300"/>
              </a:spcAft>
              <a:buSzPct val="125000"/>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CC77D1C7-32A9-DE4F-9670-00438E3ECFE0}"/>
              </a:ext>
            </a:extLst>
          </p:cNvPr>
          <p:cNvSpPr>
            <a:spLocks noGrp="1"/>
          </p:cNvSpPr>
          <p:nvPr>
            <p:ph type="sldNum" sz="quarter" idx="12"/>
          </p:nvPr>
        </p:nvSpPr>
        <p:spPr/>
        <p:txBody>
          <a:bodyPr/>
          <a:lstStyle/>
          <a:p>
            <a:fld id="{1354209B-1C1D-024D-901F-5C671C233D00}" type="slidenum">
              <a:rPr lang="de-DE" smtClean="0"/>
              <a:t>76</a:t>
            </a:fld>
            <a:endParaRPr lang="de-DE"/>
          </a:p>
        </p:txBody>
      </p:sp>
      <p:sp>
        <p:nvSpPr>
          <p:cNvPr id="2" name="Fußzeilenplatzhalter 3">
            <a:extLst>
              <a:ext uri="{FF2B5EF4-FFF2-40B4-BE49-F238E27FC236}">
                <a16:creationId xmlns:a16="http://schemas.microsoft.com/office/drawing/2014/main" id="{F14D75DE-909E-2BDD-6207-B0AC9157A06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7831397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3">
            <a:extLst>
              <a:ext uri="{FF2B5EF4-FFF2-40B4-BE49-F238E27FC236}">
                <a16:creationId xmlns:a16="http://schemas.microsoft.com/office/drawing/2014/main" id="{305C76B4-8138-42A8-8AFF-18461D7AACCA}"/>
              </a:ext>
            </a:extLst>
          </p:cNvPr>
          <p:cNvSpPr txBox="1">
            <a:spLocks/>
          </p:cNvSpPr>
          <p:nvPr/>
        </p:nvSpPr>
        <p:spPr>
          <a:xfrm>
            <a:off x="437952" y="733039"/>
            <a:ext cx="8352928" cy="636587"/>
          </a:xfrm>
          <a:prstGeom prst="rect">
            <a:avLst/>
          </a:prstGeom>
          <a:solidFill>
            <a:schemeClr val="bg1"/>
          </a:solidFill>
          <a:ln w="19050"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8239" tIns="49120" rIns="98239" bIns="49120" numCol="1" spcCol="0" rtlCol="0" fromWordArt="0" anchor="ctr" anchorCtr="0" forceAA="0" compatLnSpc="1">
            <a:prstTxWarp prst="textNoShape">
              <a:avLst/>
            </a:prstTxWarp>
            <a:noAutofit/>
          </a:bodyPr>
          <a:lstStyle>
            <a:defPPr>
              <a:defRPr lang="de-DE"/>
            </a:defPPr>
            <a:lvl1pPr marL="0" algn="l" defTabSz="914400" rtl="0" eaLnBrk="1" latinLnBrk="0" hangingPunct="1">
              <a:lnSpc>
                <a:spcPct val="100000"/>
              </a:lnSpc>
              <a:spcBef>
                <a:spcPct val="0"/>
              </a:spcBef>
              <a:buNone/>
              <a:defRPr sz="1800" b="1" i="0" kern="1200" cap="all" spc="150" baseline="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3200" dirty="0">
                <a:solidFill>
                  <a:schemeClr val="tx1"/>
                </a:solidFill>
                <a:latin typeface="Nunito Sans" pitchFamily="2" charset="0"/>
              </a:rPr>
              <a:t> Überblick</a:t>
            </a:r>
          </a:p>
        </p:txBody>
      </p:sp>
      <p:sp>
        <p:nvSpPr>
          <p:cNvPr id="9" name="Rechteck: abgerundete Ecken 8">
            <a:extLst>
              <a:ext uri="{FF2B5EF4-FFF2-40B4-BE49-F238E27FC236}">
                <a16:creationId xmlns:a16="http://schemas.microsoft.com/office/drawing/2014/main" id="{B0F033C1-0755-499D-B339-5CDBB75DE2E2}"/>
              </a:ext>
            </a:extLst>
          </p:cNvPr>
          <p:cNvSpPr/>
          <p:nvPr/>
        </p:nvSpPr>
        <p:spPr>
          <a:xfrm>
            <a:off x="682298" y="1661065"/>
            <a:ext cx="3517167"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A: Mietwohnraumförderung</a:t>
            </a:r>
          </a:p>
        </p:txBody>
      </p:sp>
      <p:sp>
        <p:nvSpPr>
          <p:cNvPr id="10" name="Rechteck: abgerundete Ecken 9">
            <a:extLst>
              <a:ext uri="{FF2B5EF4-FFF2-40B4-BE49-F238E27FC236}">
                <a16:creationId xmlns:a16="http://schemas.microsoft.com/office/drawing/2014/main" id="{625C2F35-A382-4CA7-B3BC-F64EFAFFC11C}"/>
              </a:ext>
            </a:extLst>
          </p:cNvPr>
          <p:cNvSpPr/>
          <p:nvPr/>
        </p:nvSpPr>
        <p:spPr>
          <a:xfrm>
            <a:off x="4657885" y="1664514"/>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 B: Erwerb von Genossenschaftsanteilen</a:t>
            </a:r>
          </a:p>
        </p:txBody>
      </p:sp>
      <p:sp>
        <p:nvSpPr>
          <p:cNvPr id="11" name="Rechteck: abgerundete Ecken 10">
            <a:extLst>
              <a:ext uri="{FF2B5EF4-FFF2-40B4-BE49-F238E27FC236}">
                <a16:creationId xmlns:a16="http://schemas.microsoft.com/office/drawing/2014/main" id="{2BB8E816-15FA-4D85-8214-4C329E3D4433}"/>
              </a:ext>
            </a:extLst>
          </p:cNvPr>
          <p:cNvSpPr/>
          <p:nvPr/>
        </p:nvSpPr>
        <p:spPr>
          <a:xfrm>
            <a:off x="4657885" y="2651297"/>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C: Z-15 / Z-20 Darlehen</a:t>
            </a:r>
          </a:p>
        </p:txBody>
      </p:sp>
      <p:sp>
        <p:nvSpPr>
          <p:cNvPr id="16" name="Rechteck: abgerundete Ecken 15">
            <a:extLst>
              <a:ext uri="{FF2B5EF4-FFF2-40B4-BE49-F238E27FC236}">
                <a16:creationId xmlns:a16="http://schemas.microsoft.com/office/drawing/2014/main" id="{F5830184-D2A4-BFE9-8C68-047770B6E5C3}"/>
              </a:ext>
            </a:extLst>
          </p:cNvPr>
          <p:cNvSpPr/>
          <p:nvPr/>
        </p:nvSpPr>
        <p:spPr>
          <a:xfrm>
            <a:off x="2635651" y="3618562"/>
            <a:ext cx="3654926" cy="693068"/>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D: Mittelbereitstellung </a:t>
            </a:r>
          </a:p>
          <a:p>
            <a:pPr algn="ctr"/>
            <a:r>
              <a:rPr lang="de-DE" b="1" dirty="0">
                <a:solidFill>
                  <a:schemeClr val="tx1"/>
                </a:solidFill>
                <a:latin typeface="Nunito Sans" pitchFamily="2" charset="0"/>
              </a:rPr>
              <a:t>L-Bank</a:t>
            </a:r>
          </a:p>
        </p:txBody>
      </p:sp>
      <p:sp>
        <p:nvSpPr>
          <p:cNvPr id="17" name="Rechteck: abgerundete Ecken 16">
            <a:extLst>
              <a:ext uri="{FF2B5EF4-FFF2-40B4-BE49-F238E27FC236}">
                <a16:creationId xmlns:a16="http://schemas.microsoft.com/office/drawing/2014/main" id="{5EB4D75A-4D0B-434B-3F14-70372E23927E}"/>
              </a:ext>
            </a:extLst>
          </p:cNvPr>
          <p:cNvSpPr/>
          <p:nvPr/>
        </p:nvSpPr>
        <p:spPr>
          <a:xfrm>
            <a:off x="2005663" y="5100314"/>
            <a:ext cx="4914901" cy="693068"/>
          </a:xfrm>
          <a:prstGeom prst="roundRect">
            <a:avLst/>
          </a:prstGeom>
          <a:solidFill>
            <a:schemeClr val="accent6">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b="1" dirty="0">
                <a:solidFill>
                  <a:schemeClr val="tx1"/>
                </a:solidFill>
                <a:latin typeface="Nunito Sans" pitchFamily="2" charset="0"/>
              </a:rPr>
              <a:t>E: Antragsverfahren / Beratungsangebot Wohnraumförderstelle</a:t>
            </a:r>
          </a:p>
        </p:txBody>
      </p:sp>
      <p:sp>
        <p:nvSpPr>
          <p:cNvPr id="2" name="Pfeil: nach oben gebogen 1">
            <a:extLst>
              <a:ext uri="{FF2B5EF4-FFF2-40B4-BE49-F238E27FC236}">
                <a16:creationId xmlns:a16="http://schemas.microsoft.com/office/drawing/2014/main" id="{C4C5B183-85B5-B0A9-1F60-D2A036110445}"/>
              </a:ext>
            </a:extLst>
          </p:cNvPr>
          <p:cNvSpPr/>
          <p:nvPr/>
        </p:nvSpPr>
        <p:spPr>
          <a:xfrm rot="5400000">
            <a:off x="1857401"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a:solidFill>
                <a:prstClr val="white"/>
              </a:solidFill>
              <a:latin typeface="Calibri"/>
            </a:endParaRPr>
          </a:p>
        </p:txBody>
      </p:sp>
      <p:sp>
        <p:nvSpPr>
          <p:cNvPr id="6" name="Pfeil: nach oben gebogen 5">
            <a:extLst>
              <a:ext uri="{FF2B5EF4-FFF2-40B4-BE49-F238E27FC236}">
                <a16:creationId xmlns:a16="http://schemas.microsoft.com/office/drawing/2014/main" id="{C0C1F733-6356-69A5-0D42-AB5FCB803FDB}"/>
              </a:ext>
            </a:extLst>
          </p:cNvPr>
          <p:cNvSpPr/>
          <p:nvPr/>
        </p:nvSpPr>
        <p:spPr>
          <a:xfrm rot="5400000" flipV="1">
            <a:off x="6594937" y="3508973"/>
            <a:ext cx="473890" cy="693068"/>
          </a:xfrm>
          <a:prstGeom prst="bentUpArrow">
            <a:avLst/>
          </a:prstGeom>
          <a:solidFill>
            <a:srgbClr val="C0504D"/>
          </a:solidFill>
          <a:ln w="25400" cap="flat" cmpd="sng" algn="ctr">
            <a:solidFill>
              <a:srgbClr val="C0504D"/>
            </a:solidFill>
            <a:prstDash val="solid"/>
          </a:ln>
          <a:effectLst/>
        </p:spPr>
        <p:txBody>
          <a:bodyPr rtlCol="0" anchor="ctr"/>
          <a:lstStyle/>
          <a:p>
            <a:pPr algn="ctr"/>
            <a:endParaRPr lang="de-DE" sz="1934" dirty="0">
              <a:solidFill>
                <a:prstClr val="white"/>
              </a:solidFill>
              <a:latin typeface="Calibri"/>
            </a:endParaRPr>
          </a:p>
        </p:txBody>
      </p:sp>
      <p:sp>
        <p:nvSpPr>
          <p:cNvPr id="12" name="Pfeil: nach unten 11" descr="Abbildung Pfeil">
            <a:extLst>
              <a:ext uri="{FF2B5EF4-FFF2-40B4-BE49-F238E27FC236}">
                <a16:creationId xmlns:a16="http://schemas.microsoft.com/office/drawing/2014/main" id="{7D839C0C-E543-DBEE-D77E-FF0D90D9ACED}"/>
              </a:ext>
            </a:extLst>
          </p:cNvPr>
          <p:cNvSpPr/>
          <p:nvPr/>
        </p:nvSpPr>
        <p:spPr>
          <a:xfrm>
            <a:off x="4336138" y="4438920"/>
            <a:ext cx="253952" cy="534017"/>
          </a:xfrm>
          <a:prstGeom prst="downArrow">
            <a:avLst/>
          </a:prstGeom>
          <a:solidFill>
            <a:srgbClr val="C0504D"/>
          </a:solidFill>
          <a:ln w="25400" cap="flat" cmpd="sng" algn="ctr">
            <a:solidFill>
              <a:srgbClr val="C0504D"/>
            </a:solidFill>
            <a:prstDash val="solid"/>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934" b="0" i="0" u="none" strike="noStrike" kern="1200" cap="none" spc="0" normalizeH="0" baseline="0" noProof="0">
              <a:ln>
                <a:noFill/>
              </a:ln>
              <a:solidFill>
                <a:prstClr val="white"/>
              </a:solidFill>
              <a:effectLst/>
              <a:uLnTx/>
              <a:uFillTx/>
              <a:latin typeface="Calibri"/>
              <a:ea typeface="+mn-ea"/>
              <a:cs typeface="+mn-cs"/>
            </a:endParaRPr>
          </a:p>
        </p:txBody>
      </p:sp>
      <p:sp>
        <p:nvSpPr>
          <p:cNvPr id="8" name="Foliennummernplatzhalter 7">
            <a:extLst>
              <a:ext uri="{FF2B5EF4-FFF2-40B4-BE49-F238E27FC236}">
                <a16:creationId xmlns:a16="http://schemas.microsoft.com/office/drawing/2014/main" id="{8956AB90-ED4F-50DA-FC46-634F97583FF3}"/>
              </a:ext>
            </a:extLst>
          </p:cNvPr>
          <p:cNvSpPr>
            <a:spLocks noGrp="1"/>
          </p:cNvSpPr>
          <p:nvPr>
            <p:ph type="sldNum" sz="quarter" idx="4294967295"/>
          </p:nvPr>
        </p:nvSpPr>
        <p:spPr>
          <a:xfrm>
            <a:off x="8610600" y="6356350"/>
            <a:ext cx="2743200" cy="365125"/>
          </a:xfrm>
        </p:spPr>
        <p:txBody>
          <a:bodyPr/>
          <a:lstStyle/>
          <a:p>
            <a:fld id="{1354209B-1C1D-024D-901F-5C671C233D00}" type="slidenum">
              <a:rPr lang="de-DE" smtClean="0"/>
              <a:pPr/>
              <a:t>77</a:t>
            </a:fld>
            <a:endParaRPr lang="de-DE"/>
          </a:p>
        </p:txBody>
      </p:sp>
      <p:sp>
        <p:nvSpPr>
          <p:cNvPr id="3" name="Fußzeilenplatzhalter 3">
            <a:extLst>
              <a:ext uri="{FF2B5EF4-FFF2-40B4-BE49-F238E27FC236}">
                <a16:creationId xmlns:a16="http://schemas.microsoft.com/office/drawing/2014/main" id="{2EFA2823-1C0A-E943-3553-856CB9D7412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26572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Beratungsangebot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2523768"/>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spc="50" dirty="0">
              <a:highlight>
                <a:srgbClr val="FFFF00"/>
              </a:highlight>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 </a:t>
            </a:r>
            <a:r>
              <a:rPr lang="de-DE" sz="1400" b="1" spc="50" dirty="0">
                <a:latin typeface="Nunito Sans" pitchFamily="2" charset="0"/>
              </a:rPr>
              <a:t>Wohnraumförderstelle berät Interessenten individuell </a:t>
            </a:r>
            <a:r>
              <a:rPr lang="de-DE" sz="1400" spc="50" dirty="0">
                <a:latin typeface="Nunito Sans" pitchFamily="2" charset="0"/>
              </a:rPr>
              <a:t>zur Förderung</a:t>
            </a: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Um Sie im Rahmen der </a:t>
            </a:r>
            <a:r>
              <a:rPr lang="de-DE" sz="1400" b="1" spc="50" dirty="0">
                <a:latin typeface="Nunito Sans" pitchFamily="2" charset="0"/>
              </a:rPr>
              <a:t>Erstberatung</a:t>
            </a:r>
            <a:r>
              <a:rPr lang="de-DE" sz="1400" spc="50" dirty="0">
                <a:latin typeface="Nunito Sans" pitchFamily="2" charset="0"/>
              </a:rPr>
              <a:t> bestmöglich unterstützen zu können, bitten wir Sie vor einem Beratungstermin jedoch um die Zusendung der benötigten Unterlagen (siehe </a:t>
            </a:r>
            <a:r>
              <a:rPr lang="de-DE" sz="1400" b="1" spc="50" dirty="0">
                <a:latin typeface="Nunito Sans" pitchFamily="2" charset="0"/>
              </a:rPr>
              <a:t>Checkliste</a:t>
            </a:r>
            <a:r>
              <a:rPr lang="de-DE" sz="1400" spc="50" dirty="0">
                <a:latin typeface="Nunito Sans" pitchFamily="2" charset="0"/>
              </a:rPr>
              <a:t>)</a:t>
            </a: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 </a:t>
            </a:r>
            <a:r>
              <a:rPr lang="de-DE" sz="1400" b="1" spc="50" dirty="0">
                <a:latin typeface="Nunito Sans" pitchFamily="2" charset="0"/>
              </a:rPr>
              <a:t>Beratungstermine</a:t>
            </a:r>
            <a:r>
              <a:rPr lang="de-DE" sz="1400" spc="50" dirty="0">
                <a:latin typeface="Nunito Sans" pitchFamily="2" charset="0"/>
              </a:rPr>
              <a:t> werden zunächst aufgrund der Vielzahl an erwarteten Interessenten auf ein Zeitfenster von ca. 1 Stunde pro Beratungstermin beschränkt</a:t>
            </a: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08E5FC0D-4A82-305D-C8CD-1922C19BA3C0}"/>
              </a:ext>
            </a:extLst>
          </p:cNvPr>
          <p:cNvSpPr>
            <a:spLocks noGrp="1"/>
          </p:cNvSpPr>
          <p:nvPr>
            <p:ph type="sldNum" sz="quarter" idx="12"/>
          </p:nvPr>
        </p:nvSpPr>
        <p:spPr/>
        <p:txBody>
          <a:bodyPr/>
          <a:lstStyle/>
          <a:p>
            <a:fld id="{1354209B-1C1D-024D-901F-5C671C233D00}" type="slidenum">
              <a:rPr lang="de-DE" smtClean="0"/>
              <a:t>78</a:t>
            </a:fld>
            <a:endParaRPr lang="de-DE"/>
          </a:p>
        </p:txBody>
      </p:sp>
      <p:sp>
        <p:nvSpPr>
          <p:cNvPr id="2" name="Fußzeilenplatzhalter 3">
            <a:extLst>
              <a:ext uri="{FF2B5EF4-FFF2-40B4-BE49-F238E27FC236}">
                <a16:creationId xmlns:a16="http://schemas.microsoft.com/office/drawing/2014/main" id="{2D981469-49D7-C4D5-016F-A7C2B5E46102}"/>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5046978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Beratungsangebot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862596"/>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Welche Unterlagen benötigen Sie für eine Erstberatung bei der Wohnraumförderstelle (</a:t>
            </a:r>
            <a:r>
              <a:rPr lang="de-DE" sz="1600" b="1" spc="50" dirty="0">
                <a:solidFill>
                  <a:srgbClr val="FF0000"/>
                </a:solidFill>
                <a:latin typeface="Nunito Sans" pitchFamily="2" charset="0"/>
              </a:rPr>
              <a:t>Mietwohnraumförderung</a:t>
            </a:r>
            <a:r>
              <a:rPr lang="de-DE" sz="1600" b="1" spc="50" dirty="0">
                <a:latin typeface="Nunito Sans" pitchFamily="2" charset="0"/>
              </a:rPr>
              <a:t>):</a:t>
            </a:r>
          </a:p>
          <a:p>
            <a:pPr>
              <a:spcBef>
                <a:spcPts val="300"/>
              </a:spcBef>
              <a:spcAft>
                <a:spcPts val="300"/>
              </a:spcAft>
              <a:buSzPct val="125000"/>
            </a:pPr>
            <a:endParaRPr lang="de-DE" sz="1600" spc="50" dirty="0">
              <a:latin typeface="Nunito Sans" pitchFamily="2" charset="0"/>
            </a:endParaRPr>
          </a:p>
          <a:p>
            <a:pPr>
              <a:spcBef>
                <a:spcPts val="300"/>
              </a:spcBef>
              <a:spcAft>
                <a:spcPts val="300"/>
              </a:spcAft>
              <a:buSzPct val="125000"/>
            </a:pPr>
            <a:r>
              <a:rPr lang="de-DE" sz="1600" b="1" spc="50" dirty="0">
                <a:latin typeface="Nunito Sans" pitchFamily="2" charset="0"/>
              </a:rPr>
              <a:t>1. Objektunterlagen: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Vorhabensbeschreibung (Angaben zu Wohnformen, Bindungsdauer, Förderabschlag, etc.)</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Gesamtflächen (Wohnflächenberechnung nach </a:t>
            </a:r>
            <a:r>
              <a:rPr lang="de-DE" sz="1400" spc="50" dirty="0" err="1">
                <a:latin typeface="Nunito Sans" pitchFamily="2" charset="0"/>
              </a:rPr>
              <a:t>WoFlV</a:t>
            </a:r>
            <a:r>
              <a:rPr lang="de-DE" sz="1400" spc="50" dirty="0">
                <a:latin typeface="Nunito Sans" pitchFamily="2" charset="0"/>
              </a:rPr>
              <a:t>)</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rPr>
              <a:t>Gefördert</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rPr>
              <a:t>Freifinanziert</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rPr>
              <a:t>Gewerbe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Grundrissskizzen / Baupläne</a:t>
            </a: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Definition der Grundzüge innerhalb des Vergabepakets</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Geplanter Energiestandard</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Barrierefreiheit nach DIN 18040-2 vorgesehen?</a:t>
            </a:r>
          </a:p>
        </p:txBody>
      </p:sp>
      <p:sp>
        <p:nvSpPr>
          <p:cNvPr id="6" name="Foliennummernplatzhalter 5">
            <a:extLst>
              <a:ext uri="{FF2B5EF4-FFF2-40B4-BE49-F238E27FC236}">
                <a16:creationId xmlns:a16="http://schemas.microsoft.com/office/drawing/2014/main" id="{4C20C84B-83A5-5D18-5434-230422F021F4}"/>
              </a:ext>
            </a:extLst>
          </p:cNvPr>
          <p:cNvSpPr>
            <a:spLocks noGrp="1"/>
          </p:cNvSpPr>
          <p:nvPr>
            <p:ph type="sldNum" sz="quarter" idx="12"/>
          </p:nvPr>
        </p:nvSpPr>
        <p:spPr/>
        <p:txBody>
          <a:bodyPr/>
          <a:lstStyle/>
          <a:p>
            <a:fld id="{1354209B-1C1D-024D-901F-5C671C233D00}" type="slidenum">
              <a:rPr lang="de-DE" smtClean="0"/>
              <a:t>79</a:t>
            </a:fld>
            <a:endParaRPr lang="de-DE"/>
          </a:p>
        </p:txBody>
      </p:sp>
      <p:sp>
        <p:nvSpPr>
          <p:cNvPr id="2" name="Fußzeilenplatzhalter 3">
            <a:extLst>
              <a:ext uri="{FF2B5EF4-FFF2-40B4-BE49-F238E27FC236}">
                <a16:creationId xmlns:a16="http://schemas.microsoft.com/office/drawing/2014/main" id="{83E86209-F5B7-AEE9-F118-95383F5565E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886890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3752491" y="2485328"/>
            <a:ext cx="7528085" cy="4965462"/>
          </a:xfrm>
          <a:prstGeom prst="rect">
            <a:avLst/>
          </a:prstGeom>
          <a:noFill/>
        </p:spPr>
        <p:txBody>
          <a:bodyPr wrap="square" rtlCol="0">
            <a:spAutoFit/>
          </a:bodyPr>
          <a:lstStyle/>
          <a:p>
            <a:pPr>
              <a:spcAft>
                <a:spcPts val="500"/>
              </a:spcAft>
            </a:pPr>
            <a:r>
              <a:rPr lang="de-DE" sz="1600" b="1" spc="50" dirty="0">
                <a:latin typeface="Nunito Sans" pitchFamily="2" charset="0"/>
              </a:rPr>
              <a:t>Mietpreis -&gt; OVM = ortsübliche Vergleichsmiete</a:t>
            </a:r>
          </a:p>
          <a:p>
            <a:pPr marL="285750" indent="-285750">
              <a:spcAft>
                <a:spcPts val="500"/>
              </a:spcAft>
              <a:buFont typeface="Wingdings" panose="05000000000000000000" pitchFamily="2" charset="2"/>
              <a:buChar char="Ø"/>
            </a:pPr>
            <a:r>
              <a:rPr lang="de-DE" sz="1400" spc="50" dirty="0">
                <a:latin typeface="Nunito Sans" pitchFamily="2" charset="0"/>
              </a:rPr>
              <a:t>Nach jeweils gültigen qualifizierten Mietspiegel</a:t>
            </a:r>
          </a:p>
          <a:p>
            <a:pPr marL="285750" indent="-285750">
              <a:spcAft>
                <a:spcPts val="500"/>
              </a:spcAft>
              <a:buFont typeface="Wingdings" panose="05000000000000000000" pitchFamily="2" charset="2"/>
              <a:buChar char="Ø"/>
            </a:pPr>
            <a:r>
              <a:rPr lang="de-DE" sz="1400" spc="50" dirty="0">
                <a:latin typeface="Nunito Sans" pitchFamily="2" charset="0"/>
              </a:rPr>
              <a:t>Aktuell Mietspiegel 2025 / 2026</a:t>
            </a:r>
          </a:p>
          <a:p>
            <a:pPr>
              <a:spcAft>
                <a:spcPts val="500"/>
              </a:spcAft>
            </a:pPr>
            <a:endParaRPr lang="de-DE" sz="1600" b="1" spc="50" dirty="0">
              <a:latin typeface="Nunito Sans" pitchFamily="2" charset="0"/>
            </a:endParaRPr>
          </a:p>
          <a:p>
            <a:pPr>
              <a:spcAft>
                <a:spcPts val="500"/>
              </a:spcAft>
            </a:pPr>
            <a:r>
              <a:rPr lang="de-DE" sz="1600" b="1" spc="50" dirty="0">
                <a:latin typeface="Nunito Sans" pitchFamily="2" charset="0"/>
              </a:rPr>
              <a:t>Förderabschlag</a:t>
            </a:r>
          </a:p>
          <a:p>
            <a:pPr marL="285750" indent="-285750">
              <a:spcAft>
                <a:spcPts val="500"/>
              </a:spcAft>
              <a:buFont typeface="Wingdings" panose="05000000000000000000" pitchFamily="2" charset="2"/>
              <a:buChar char="Ø"/>
            </a:pPr>
            <a:r>
              <a:rPr lang="de-DE" sz="1400" spc="50" dirty="0">
                <a:latin typeface="Nunito Sans" pitchFamily="2" charset="0"/>
              </a:rPr>
              <a:t>Kaltmiete abzüglich 33 % - 40 %</a:t>
            </a:r>
          </a:p>
          <a:p>
            <a:pPr marL="285750" indent="-285750">
              <a:spcAft>
                <a:spcPts val="500"/>
              </a:spcAft>
              <a:buFont typeface="Wingdings" panose="05000000000000000000" pitchFamily="2" charset="2"/>
              <a:buChar char="Ø"/>
            </a:pPr>
            <a:r>
              <a:rPr lang="de-DE" sz="1400" spc="50" dirty="0">
                <a:latin typeface="Nunito Sans" pitchFamily="2" charset="0"/>
              </a:rPr>
              <a:t>Regelabsenkung: 33 %</a:t>
            </a:r>
          </a:p>
          <a:p>
            <a:pPr marL="285750" indent="-285750">
              <a:spcAft>
                <a:spcPts val="500"/>
              </a:spcAft>
              <a:buFont typeface="Wingdings" panose="05000000000000000000" pitchFamily="2" charset="2"/>
              <a:buChar char="Ø"/>
            </a:pPr>
            <a:endParaRPr lang="de-DE" sz="1600" spc="50" dirty="0">
              <a:latin typeface="Nunito Sans" pitchFamily="2" charset="0"/>
            </a:endParaRPr>
          </a:p>
          <a:p>
            <a:pPr>
              <a:spcAft>
                <a:spcPts val="500"/>
              </a:spcAft>
            </a:pPr>
            <a:r>
              <a:rPr lang="de-DE" sz="1600" b="1" spc="50" dirty="0">
                <a:latin typeface="Nunito Sans" pitchFamily="2" charset="0"/>
              </a:rPr>
              <a:t>Mieterhöhung</a:t>
            </a:r>
          </a:p>
          <a:p>
            <a:pPr marL="285750" indent="-285750">
              <a:spcAft>
                <a:spcPts val="500"/>
              </a:spcAft>
              <a:buFont typeface="Wingdings" panose="05000000000000000000" pitchFamily="2" charset="2"/>
              <a:buChar char="Ø"/>
            </a:pPr>
            <a:r>
              <a:rPr lang="de-DE" sz="1400" spc="50" dirty="0">
                <a:latin typeface="Nunito Sans" pitchFamily="2" charset="0"/>
              </a:rPr>
              <a:t>Im Sozialmietwohnungsbestand alle 2 Jahre um max. 5 %</a:t>
            </a:r>
          </a:p>
          <a:p>
            <a:pPr marL="285750" indent="-285750">
              <a:spcAft>
                <a:spcPts val="500"/>
              </a:spcAft>
              <a:buFont typeface="Wingdings" panose="05000000000000000000" pitchFamily="2" charset="2"/>
              <a:buChar char="Ø"/>
            </a:pPr>
            <a:r>
              <a:rPr lang="de-DE" sz="1400" spc="50" dirty="0">
                <a:latin typeface="Nunito Sans" pitchFamily="2" charset="0"/>
              </a:rPr>
              <a:t>Neue Miethöhe muss weiterhin innerhalb der OVM liegen!</a:t>
            </a:r>
          </a:p>
          <a:p>
            <a:pPr>
              <a:spcAft>
                <a:spcPts val="500"/>
              </a:spcAft>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pic>
        <p:nvPicPr>
          <p:cNvPr id="6" name="Grafik 5">
            <a:extLst>
              <a:ext uri="{FF2B5EF4-FFF2-40B4-BE49-F238E27FC236}">
                <a16:creationId xmlns:a16="http://schemas.microsoft.com/office/drawing/2014/main" id="{BBA976A8-A457-3C47-EC81-4B1525FB6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27" y="2485328"/>
            <a:ext cx="2180042" cy="2820965"/>
          </a:xfrm>
          <a:prstGeom prst="rect">
            <a:avLst/>
          </a:prstGeom>
        </p:spPr>
      </p:pic>
      <p:sp>
        <p:nvSpPr>
          <p:cNvPr id="8" name="Foliennummernplatzhalter 7">
            <a:extLst>
              <a:ext uri="{FF2B5EF4-FFF2-40B4-BE49-F238E27FC236}">
                <a16:creationId xmlns:a16="http://schemas.microsoft.com/office/drawing/2014/main" id="{9362FAB7-262B-D222-7B54-A28A320D3B10}"/>
              </a:ext>
            </a:extLst>
          </p:cNvPr>
          <p:cNvSpPr>
            <a:spLocks noGrp="1"/>
          </p:cNvSpPr>
          <p:nvPr>
            <p:ph type="sldNum" sz="quarter" idx="12"/>
          </p:nvPr>
        </p:nvSpPr>
        <p:spPr/>
        <p:txBody>
          <a:bodyPr/>
          <a:lstStyle/>
          <a:p>
            <a:fld id="{1354209B-1C1D-024D-901F-5C671C233D00}" type="slidenum">
              <a:rPr lang="de-DE" smtClean="0"/>
              <a:t>8</a:t>
            </a:fld>
            <a:endParaRPr lang="de-DE"/>
          </a:p>
        </p:txBody>
      </p:sp>
      <p:sp>
        <p:nvSpPr>
          <p:cNvPr id="2" name="Fußzeilenplatzhalter 3">
            <a:extLst>
              <a:ext uri="{FF2B5EF4-FFF2-40B4-BE49-F238E27FC236}">
                <a16:creationId xmlns:a16="http://schemas.microsoft.com/office/drawing/2014/main" id="{91505ADA-B18B-47D2-2861-9E305EE3FB1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406855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1189586"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Beratungsangebot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6063198"/>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Welche Unterlagen benötigen Sie für eine Erstberatung bei der Wohnraumförderstelle (Mietwohnraumförderung):</a:t>
            </a:r>
          </a:p>
          <a:p>
            <a:pPr>
              <a:spcBef>
                <a:spcPts val="300"/>
              </a:spcBef>
              <a:spcAft>
                <a:spcPts val="300"/>
              </a:spcAft>
              <a:buSzPct val="125000"/>
            </a:pPr>
            <a:endParaRPr lang="de-DE" sz="1600" spc="50" dirty="0">
              <a:latin typeface="Nunito Sans" pitchFamily="2" charset="0"/>
            </a:endParaRPr>
          </a:p>
          <a:p>
            <a:pPr>
              <a:spcBef>
                <a:spcPts val="300"/>
              </a:spcBef>
              <a:spcAft>
                <a:spcPts val="300"/>
              </a:spcAft>
              <a:buSzPct val="125000"/>
            </a:pPr>
            <a:r>
              <a:rPr lang="de-DE" sz="1600" b="1" spc="50" dirty="0">
                <a:latin typeface="Nunito Sans" pitchFamily="2" charset="0"/>
              </a:rPr>
              <a:t>2. Grundstücksunterlagen: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Grundstücksgröße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Grundstückskaufpreis</a:t>
            </a:r>
          </a:p>
          <a:p>
            <a:pPr marL="285750" indent="-285750">
              <a:spcBef>
                <a:spcPts val="300"/>
              </a:spcBef>
              <a:spcAft>
                <a:spcPts val="300"/>
              </a:spcAft>
              <a:buSzPct val="125000"/>
              <a:buFont typeface="Wingdings" panose="05000000000000000000" pitchFamily="2" charset="2"/>
              <a:buChar char="Ø"/>
            </a:pPr>
            <a:endParaRPr lang="de-DE" sz="1400" spc="50" dirty="0">
              <a:highlight>
                <a:srgbClr val="FFFF00"/>
              </a:highlight>
              <a:latin typeface="Nunito Sans" pitchFamily="2" charset="0"/>
            </a:endParaRPr>
          </a:p>
          <a:p>
            <a:pPr>
              <a:spcBef>
                <a:spcPts val="300"/>
              </a:spcBef>
              <a:spcAft>
                <a:spcPts val="300"/>
              </a:spcAft>
              <a:buSzPct val="125000"/>
            </a:pPr>
            <a:r>
              <a:rPr lang="de-DE" sz="1400" spc="50" dirty="0">
                <a:latin typeface="Nunito Sans" pitchFamily="2" charset="0"/>
              </a:rPr>
              <a:t>Sowie im laufenden Antragsverfahren:</a:t>
            </a:r>
          </a:p>
          <a:p>
            <a:pPr marL="285750" indent="-285750">
              <a:spcBef>
                <a:spcPts val="300"/>
              </a:spcBef>
              <a:spcAft>
                <a:spcPts val="300"/>
              </a:spcAft>
              <a:buSzPct val="125000"/>
              <a:buFont typeface="Wingdings" panose="05000000000000000000" pitchFamily="2" charset="2"/>
              <a:buChar char="Ø"/>
            </a:pPr>
            <a:r>
              <a:rPr lang="de-DE" sz="1200" spc="50" dirty="0">
                <a:latin typeface="Nunito Sans" pitchFamily="2" charset="0"/>
              </a:rPr>
              <a:t>Auszug aus dem Liegenschaftskataster</a:t>
            </a:r>
          </a:p>
          <a:p>
            <a:pPr marL="285750" indent="-285750">
              <a:spcBef>
                <a:spcPts val="300"/>
              </a:spcBef>
              <a:spcAft>
                <a:spcPts val="300"/>
              </a:spcAft>
              <a:buSzPct val="125000"/>
              <a:buFont typeface="Wingdings" panose="05000000000000000000" pitchFamily="2" charset="2"/>
              <a:buChar char="Ø"/>
            </a:pPr>
            <a:r>
              <a:rPr lang="de-DE" sz="1200" spc="50" dirty="0">
                <a:latin typeface="Nunito Sans" pitchFamily="2" charset="0"/>
              </a:rPr>
              <a:t>Bauantragsreife Bauunterlagen</a:t>
            </a:r>
          </a:p>
          <a:p>
            <a:pPr marL="285750" indent="-285750">
              <a:spcBef>
                <a:spcPts val="300"/>
              </a:spcBef>
              <a:spcAft>
                <a:spcPts val="300"/>
              </a:spcAft>
              <a:buSzPct val="125000"/>
              <a:buFont typeface="Wingdings" panose="05000000000000000000" pitchFamily="2" charset="2"/>
              <a:buChar char="Ø"/>
            </a:pPr>
            <a:r>
              <a:rPr lang="de-DE" sz="1200" spc="50" dirty="0">
                <a:latin typeface="Nunito Sans" pitchFamily="2" charset="0"/>
              </a:rPr>
              <a:t>Flurkarte</a:t>
            </a:r>
          </a:p>
          <a:p>
            <a:pPr marL="285750" indent="-285750">
              <a:spcBef>
                <a:spcPts val="300"/>
              </a:spcBef>
              <a:spcAft>
                <a:spcPts val="300"/>
              </a:spcAft>
              <a:buSzPct val="125000"/>
              <a:buFont typeface="Wingdings" panose="05000000000000000000" pitchFamily="2" charset="2"/>
              <a:buChar char="Ø"/>
            </a:pPr>
            <a:r>
              <a:rPr lang="de-DE" sz="1200" spc="50" dirty="0">
                <a:latin typeface="Nunito Sans" pitchFamily="2" charset="0"/>
              </a:rPr>
              <a:t>Bodenrichtwert</a:t>
            </a:r>
          </a:p>
          <a:p>
            <a:pPr marL="285750" indent="-285750">
              <a:spcBef>
                <a:spcPts val="300"/>
              </a:spcBef>
              <a:spcAft>
                <a:spcPts val="300"/>
              </a:spcAft>
              <a:buSzPct val="125000"/>
              <a:buFont typeface="Wingdings" panose="05000000000000000000" pitchFamily="2" charset="2"/>
              <a:buChar char="Ø"/>
            </a:pPr>
            <a:r>
              <a:rPr lang="de-DE" sz="1200" spc="50" dirty="0">
                <a:latin typeface="Nunito Sans" pitchFamily="2" charset="0"/>
              </a:rPr>
              <a:t>Aktueller Grundbuchauszug</a:t>
            </a:r>
          </a:p>
          <a:p>
            <a:pPr marL="285750" indent="-285750">
              <a:spcBef>
                <a:spcPts val="300"/>
              </a:spcBef>
              <a:spcAft>
                <a:spcPts val="300"/>
              </a:spcAft>
              <a:buSzPct val="125000"/>
              <a:buFont typeface="Wingdings" panose="05000000000000000000" pitchFamily="2" charset="2"/>
              <a:buChar char="Ø"/>
            </a:pPr>
            <a:r>
              <a:rPr lang="de-DE" sz="1200" spc="50" dirty="0">
                <a:latin typeface="Nunito Sans" pitchFamily="2" charset="0"/>
              </a:rPr>
              <a:t>Berechnung Bruttorauminhalt nach DIN 277</a:t>
            </a:r>
          </a:p>
          <a:p>
            <a:pPr marL="285750" indent="-285750">
              <a:spcBef>
                <a:spcPts val="300"/>
              </a:spcBef>
              <a:spcAft>
                <a:spcPts val="300"/>
              </a:spcAft>
              <a:buSzPct val="125000"/>
              <a:buFont typeface="Wingdings" panose="05000000000000000000" pitchFamily="2" charset="2"/>
              <a:buChar char="Ø"/>
            </a:pPr>
            <a:r>
              <a:rPr lang="de-DE" sz="1200" spc="50" dirty="0">
                <a:latin typeface="Nunito Sans" pitchFamily="2" charset="0"/>
              </a:rPr>
              <a:t>Geschossflächenzahl</a:t>
            </a:r>
          </a:p>
          <a:p>
            <a:pPr marL="285750" indent="-285750">
              <a:spcBef>
                <a:spcPts val="300"/>
              </a:spcBef>
              <a:spcAft>
                <a:spcPts val="300"/>
              </a:spcAft>
              <a:buSzPct val="125000"/>
              <a:buFont typeface="Wingdings" panose="05000000000000000000" pitchFamily="2" charset="2"/>
              <a:buChar char="Ø"/>
            </a:pPr>
            <a:endParaRPr lang="de-DE" sz="16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endParaRPr lang="de-DE" sz="1600" spc="50" dirty="0">
              <a:latin typeface="Nunito Sans" pitchFamily="2" charset="0"/>
            </a:endParaRPr>
          </a:p>
          <a:p>
            <a:pPr>
              <a:spcBef>
                <a:spcPts val="300"/>
              </a:spcBef>
              <a:spcAft>
                <a:spcPts val="300"/>
              </a:spcAft>
              <a:buSzPct val="125000"/>
            </a:pPr>
            <a:endParaRPr lang="de-DE" sz="1600" spc="50" dirty="0">
              <a:latin typeface="Nunito Sans" pitchFamily="2" charset="0"/>
            </a:endParaRPr>
          </a:p>
          <a:p>
            <a:pPr marL="180000" indent="-180000">
              <a:spcBef>
                <a:spcPts val="300"/>
              </a:spcBef>
              <a:spcAft>
                <a:spcPts val="300"/>
              </a:spcAft>
              <a:buSzPct val="125000"/>
              <a:buFont typeface="Arial" panose="020B0604020202020204" pitchFamily="34" charset="0"/>
              <a:buChar char="•"/>
            </a:pPr>
            <a:endParaRPr lang="de-DE" sz="1600" spc="50" dirty="0">
              <a:latin typeface="Nunito Sans" pitchFamily="2" charset="0"/>
            </a:endParaRPr>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C54EDC60-977F-6556-4581-BD7D58DA72F8}"/>
              </a:ext>
            </a:extLst>
          </p:cNvPr>
          <p:cNvSpPr>
            <a:spLocks noGrp="1"/>
          </p:cNvSpPr>
          <p:nvPr>
            <p:ph type="sldNum" sz="quarter" idx="12"/>
          </p:nvPr>
        </p:nvSpPr>
        <p:spPr/>
        <p:txBody>
          <a:bodyPr/>
          <a:lstStyle/>
          <a:p>
            <a:fld id="{1354209B-1C1D-024D-901F-5C671C233D00}" type="slidenum">
              <a:rPr lang="de-DE" smtClean="0"/>
              <a:t>80</a:t>
            </a:fld>
            <a:endParaRPr lang="de-DE"/>
          </a:p>
        </p:txBody>
      </p:sp>
      <p:sp>
        <p:nvSpPr>
          <p:cNvPr id="2" name="Fußzeilenplatzhalter 3">
            <a:extLst>
              <a:ext uri="{FF2B5EF4-FFF2-40B4-BE49-F238E27FC236}">
                <a16:creationId xmlns:a16="http://schemas.microsoft.com/office/drawing/2014/main" id="{A5F3512D-75D8-60C5-962D-DC42B75EB016}"/>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5968959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Beratungsangebot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046988"/>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Welche Unterlagen benötigen Sie für eine Erstberatung bei der Wohnraumförderstelle (Mietwohnraumförderung):</a:t>
            </a:r>
          </a:p>
          <a:p>
            <a:pPr>
              <a:spcBef>
                <a:spcPts val="300"/>
              </a:spcBef>
              <a:spcAft>
                <a:spcPts val="300"/>
              </a:spcAft>
              <a:buSzPct val="125000"/>
            </a:pPr>
            <a:endParaRPr lang="de-DE" sz="1600" spc="50" dirty="0">
              <a:latin typeface="Nunito Sans" pitchFamily="2" charset="0"/>
            </a:endParaRPr>
          </a:p>
          <a:p>
            <a:pPr>
              <a:spcBef>
                <a:spcPts val="300"/>
              </a:spcBef>
              <a:spcAft>
                <a:spcPts val="300"/>
              </a:spcAft>
              <a:buSzPct val="125000"/>
            </a:pPr>
            <a:r>
              <a:rPr lang="de-DE" sz="1600" b="1" spc="50" dirty="0">
                <a:latin typeface="Nunito Sans" pitchFamily="2" charset="0"/>
              </a:rPr>
              <a:t>3. Finanzierungs- &amp; Vermögensinformationen: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Gesamtkostenschätzung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Eigenkapital</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Weitere Drittmittel</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Vorausschliche Mieterträge / Mietspiegelberechnung</a:t>
            </a:r>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61E7D31F-79AA-A005-8AC7-4CB732B121B6}"/>
              </a:ext>
            </a:extLst>
          </p:cNvPr>
          <p:cNvSpPr>
            <a:spLocks noGrp="1"/>
          </p:cNvSpPr>
          <p:nvPr>
            <p:ph type="sldNum" sz="quarter" idx="12"/>
          </p:nvPr>
        </p:nvSpPr>
        <p:spPr/>
        <p:txBody>
          <a:bodyPr/>
          <a:lstStyle/>
          <a:p>
            <a:fld id="{1354209B-1C1D-024D-901F-5C671C233D00}" type="slidenum">
              <a:rPr lang="de-DE" smtClean="0"/>
              <a:t>81</a:t>
            </a:fld>
            <a:endParaRPr lang="de-DE"/>
          </a:p>
        </p:txBody>
      </p:sp>
      <p:sp>
        <p:nvSpPr>
          <p:cNvPr id="2" name="Fußzeilenplatzhalter 3">
            <a:extLst>
              <a:ext uri="{FF2B5EF4-FFF2-40B4-BE49-F238E27FC236}">
                <a16:creationId xmlns:a16="http://schemas.microsoft.com/office/drawing/2014/main" id="{41921535-F2D2-AC36-0933-C3C6826E934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132586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Beratungsangebot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139595"/>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Welche Unterlagen benötigen Sie für eine Erstberatung bei der Wohnraumförderstelle (</a:t>
            </a:r>
            <a:r>
              <a:rPr lang="de-DE" sz="1600" b="1" spc="50" dirty="0">
                <a:solidFill>
                  <a:srgbClr val="FF0000"/>
                </a:solidFill>
                <a:latin typeface="Nunito Sans" pitchFamily="2" charset="0"/>
              </a:rPr>
              <a:t>Eigentumsförderung</a:t>
            </a:r>
            <a:r>
              <a:rPr lang="de-DE" sz="1600" b="1" spc="50" dirty="0">
                <a:latin typeface="Nunito Sans" pitchFamily="2" charset="0"/>
              </a:rPr>
              <a:t>):</a:t>
            </a:r>
          </a:p>
          <a:p>
            <a:pPr>
              <a:spcBef>
                <a:spcPts val="300"/>
              </a:spcBef>
              <a:spcAft>
                <a:spcPts val="300"/>
              </a:spcAft>
              <a:buSzPct val="125000"/>
            </a:pPr>
            <a:endParaRPr lang="de-DE" sz="1600" spc="50" dirty="0">
              <a:latin typeface="Nunito Sans" pitchFamily="2" charset="0"/>
            </a:endParaRPr>
          </a:p>
          <a:p>
            <a:pPr>
              <a:spcBef>
                <a:spcPts val="300"/>
              </a:spcBef>
              <a:spcAft>
                <a:spcPts val="300"/>
              </a:spcAft>
              <a:buSzPct val="125000"/>
            </a:pPr>
            <a:r>
              <a:rPr lang="de-DE" sz="1600" b="1" spc="50" dirty="0">
                <a:latin typeface="Nunito Sans" pitchFamily="2" charset="0"/>
              </a:rPr>
              <a:t>1. Objektunterlagen:</a:t>
            </a:r>
          </a:p>
          <a:p>
            <a:pPr marL="285750" indent="-285750">
              <a:spcBef>
                <a:spcPts val="300"/>
              </a:spcBef>
              <a:spcAft>
                <a:spcPts val="300"/>
              </a:spcAft>
              <a:buSzPct val="125000"/>
              <a:buFont typeface="Wingdings" panose="05000000000000000000" pitchFamily="2" charset="2"/>
              <a:buChar char="Ø"/>
            </a:pPr>
            <a:r>
              <a:rPr lang="de-DE" sz="1600" spc="50" dirty="0">
                <a:latin typeface="Nunito Sans" pitchFamily="2" charset="0"/>
              </a:rPr>
              <a:t>Wohnflächenberechnung</a:t>
            </a:r>
          </a:p>
          <a:p>
            <a:pPr marL="285750" indent="-285750">
              <a:spcBef>
                <a:spcPts val="300"/>
              </a:spcBef>
              <a:spcAft>
                <a:spcPts val="300"/>
              </a:spcAft>
              <a:buSzPct val="125000"/>
              <a:buFont typeface="Wingdings" panose="05000000000000000000" pitchFamily="2" charset="2"/>
              <a:buChar char="Ø"/>
            </a:pPr>
            <a:r>
              <a:rPr lang="de-DE" sz="1600" spc="50" dirty="0">
                <a:latin typeface="Nunito Sans" pitchFamily="2" charset="0"/>
              </a:rPr>
              <a:t>Gesamtkostenschätzung / Kaufpreis des Vorhabens</a:t>
            </a:r>
          </a:p>
          <a:p>
            <a:pPr marL="285750" indent="-285750">
              <a:spcBef>
                <a:spcPts val="300"/>
              </a:spcBef>
              <a:spcAft>
                <a:spcPts val="300"/>
              </a:spcAft>
              <a:buSzPct val="125000"/>
              <a:buFont typeface="Wingdings" panose="05000000000000000000" pitchFamily="2" charset="2"/>
              <a:buChar char="Ø"/>
            </a:pPr>
            <a:r>
              <a:rPr lang="de-DE" sz="1600" spc="50" dirty="0">
                <a:latin typeface="Nunito Sans" pitchFamily="2" charset="0"/>
              </a:rPr>
              <a:t>Geplanter Energiestandard</a:t>
            </a:r>
          </a:p>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2. Eigenkapital und Vermögen:</a:t>
            </a:r>
          </a:p>
          <a:p>
            <a:pPr marL="285750" indent="-285750">
              <a:spcBef>
                <a:spcPts val="300"/>
              </a:spcBef>
              <a:spcAft>
                <a:spcPts val="300"/>
              </a:spcAft>
              <a:buSzPct val="125000"/>
              <a:buFont typeface="Wingdings" panose="05000000000000000000" pitchFamily="2" charset="2"/>
              <a:buChar char="Ø"/>
            </a:pPr>
            <a:r>
              <a:rPr lang="de-DE" sz="1600" spc="50" dirty="0">
                <a:latin typeface="Nunito Sans" pitchFamily="2" charset="0"/>
              </a:rPr>
              <a:t>Voraussichtlich einzubringendes Eigenkapital</a:t>
            </a:r>
          </a:p>
          <a:p>
            <a:pPr marL="285750" indent="-285750">
              <a:spcBef>
                <a:spcPts val="300"/>
              </a:spcBef>
              <a:spcAft>
                <a:spcPts val="300"/>
              </a:spcAft>
              <a:buSzPct val="125000"/>
              <a:buFont typeface="Wingdings" panose="05000000000000000000" pitchFamily="2" charset="2"/>
              <a:buChar char="Ø"/>
            </a:pPr>
            <a:r>
              <a:rPr lang="de-DE" sz="1600" spc="50" dirty="0">
                <a:latin typeface="Nunito Sans" pitchFamily="2" charset="0"/>
              </a:rPr>
              <a:t>Gesamtaufstellung des Vermögens</a:t>
            </a:r>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B12B507E-567B-1306-0579-713321834F05}"/>
              </a:ext>
            </a:extLst>
          </p:cNvPr>
          <p:cNvSpPr>
            <a:spLocks noGrp="1"/>
          </p:cNvSpPr>
          <p:nvPr>
            <p:ph type="sldNum" sz="quarter" idx="12"/>
          </p:nvPr>
        </p:nvSpPr>
        <p:spPr/>
        <p:txBody>
          <a:bodyPr/>
          <a:lstStyle/>
          <a:p>
            <a:fld id="{1354209B-1C1D-024D-901F-5C671C233D00}" type="slidenum">
              <a:rPr lang="de-DE" smtClean="0"/>
              <a:t>82</a:t>
            </a:fld>
            <a:endParaRPr lang="de-DE"/>
          </a:p>
        </p:txBody>
      </p:sp>
      <p:sp>
        <p:nvSpPr>
          <p:cNvPr id="2" name="Fußzeilenplatzhalter 3">
            <a:extLst>
              <a:ext uri="{FF2B5EF4-FFF2-40B4-BE49-F238E27FC236}">
                <a16:creationId xmlns:a16="http://schemas.microsoft.com/office/drawing/2014/main" id="{D25A46C2-500C-9984-E7D7-8159859AB6B8}"/>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5411474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Beratungsangebot</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139595"/>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Welche Unterlagen benötigen Sie für eine Erstberatung bei der Wohnraumförderstelle (Eigentumsförderung):</a:t>
            </a:r>
          </a:p>
          <a:p>
            <a:pPr>
              <a:spcBef>
                <a:spcPts val="300"/>
              </a:spcBef>
              <a:spcAft>
                <a:spcPts val="300"/>
              </a:spcAft>
              <a:buSzPct val="125000"/>
            </a:pPr>
            <a:endParaRPr lang="de-DE" sz="1600" spc="50" dirty="0">
              <a:latin typeface="Nunito Sans" pitchFamily="2" charset="0"/>
            </a:endParaRPr>
          </a:p>
          <a:p>
            <a:pPr>
              <a:spcBef>
                <a:spcPts val="300"/>
              </a:spcBef>
              <a:spcAft>
                <a:spcPts val="300"/>
              </a:spcAft>
              <a:buSzPct val="125000"/>
            </a:pPr>
            <a:r>
              <a:rPr lang="de-DE" sz="1600" b="1" spc="50" dirty="0">
                <a:latin typeface="Nunito Sans" pitchFamily="2" charset="0"/>
              </a:rPr>
              <a:t>3. Finanzierungs- und Einkommensaufstellung: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Bruttomonatseinkommen der Antragsteller sowie Sonderzahlungen, Weihnachtsgeld, etc. </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Einkommensänderungen innerhalb der Nächsten 12 Monate bzw. 3 Jahre inkl. voraussichtlichem Arbeitsumfang und Bruttogehalt</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Bei Selbstständigkeit: Bruttojahresgewinn der letzten 3 Jahre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Falls notwendig: Konditionen weiterer Fremdmittel</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Falls vorhanden: sonstige Zahlungsverpflichtungen (Bspw. Autokredite, etc.)</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Falls zutreffend: Nachweis für Unterhaltszahlungen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Bei möglicher Teilvermietung: Kaltmiete der Wohneinheit (gemäß Mietspiegelrechner)</a:t>
            </a:r>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B12B507E-567B-1306-0579-713321834F05}"/>
              </a:ext>
            </a:extLst>
          </p:cNvPr>
          <p:cNvSpPr>
            <a:spLocks noGrp="1"/>
          </p:cNvSpPr>
          <p:nvPr>
            <p:ph type="sldNum" sz="quarter" idx="12"/>
          </p:nvPr>
        </p:nvSpPr>
        <p:spPr/>
        <p:txBody>
          <a:bodyPr/>
          <a:lstStyle/>
          <a:p>
            <a:fld id="{1354209B-1C1D-024D-901F-5C671C233D00}" type="slidenum">
              <a:rPr lang="de-DE" smtClean="0"/>
              <a:t>83</a:t>
            </a:fld>
            <a:endParaRPr lang="de-DE"/>
          </a:p>
        </p:txBody>
      </p:sp>
      <p:sp>
        <p:nvSpPr>
          <p:cNvPr id="2" name="Fußzeilenplatzhalter 3">
            <a:extLst>
              <a:ext uri="{FF2B5EF4-FFF2-40B4-BE49-F238E27FC236}">
                <a16:creationId xmlns:a16="http://schemas.microsoft.com/office/drawing/2014/main" id="{3736F88D-DBE6-3178-7650-C2142CE42D36}"/>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7665220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19821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Kalkulationsschema</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6529632" y="2579173"/>
            <a:ext cx="5181756" cy="2662267"/>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Allgemeines:</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Verbot einer Überkompensation beim Zuwendungsempfänger</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Eigenkapitalrendite von max. 4,5 %</a:t>
            </a:r>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Die Verwendung der Kalkulationsschemata ist verpflichtend, sobald der Antragsteller bis zum Zeitpunkt der Erteilung der Förderzusage bereits über drei Mietwohnungen verfügt.</a:t>
            </a:r>
          </a:p>
        </p:txBody>
      </p:sp>
      <p:pic>
        <p:nvPicPr>
          <p:cNvPr id="4" name="Grafik 3">
            <a:extLst>
              <a:ext uri="{FF2B5EF4-FFF2-40B4-BE49-F238E27FC236}">
                <a16:creationId xmlns:a16="http://schemas.microsoft.com/office/drawing/2014/main" id="{690F38C1-1D3E-52D4-BFD7-09AC5F73FFAE}"/>
              </a:ext>
            </a:extLst>
          </p:cNvPr>
          <p:cNvPicPr/>
          <p:nvPr/>
        </p:nvPicPr>
        <p:blipFill rotWithShape="1">
          <a:blip r:embed="rId2">
            <a:extLst>
              <a:ext uri="{28A0092B-C50C-407E-A947-70E740481C1C}">
                <a14:useLocalDpi xmlns:a14="http://schemas.microsoft.com/office/drawing/2010/main" val="0"/>
              </a:ext>
            </a:extLst>
          </a:blip>
          <a:srcRect t="33274" b="7297"/>
          <a:stretch/>
        </p:blipFill>
        <p:spPr bwMode="auto">
          <a:xfrm>
            <a:off x="930526" y="2170312"/>
            <a:ext cx="5496152" cy="3479990"/>
          </a:xfrm>
          <a:prstGeom prst="rect">
            <a:avLst/>
          </a:prstGeom>
          <a:noFill/>
        </p:spPr>
      </p:pic>
      <p:sp>
        <p:nvSpPr>
          <p:cNvPr id="8" name="Foliennummernplatzhalter 7">
            <a:extLst>
              <a:ext uri="{FF2B5EF4-FFF2-40B4-BE49-F238E27FC236}">
                <a16:creationId xmlns:a16="http://schemas.microsoft.com/office/drawing/2014/main" id="{ACA92014-407D-2B99-965B-9974F0715F06}"/>
              </a:ext>
            </a:extLst>
          </p:cNvPr>
          <p:cNvSpPr>
            <a:spLocks noGrp="1"/>
          </p:cNvSpPr>
          <p:nvPr>
            <p:ph type="sldNum" sz="quarter" idx="12"/>
          </p:nvPr>
        </p:nvSpPr>
        <p:spPr/>
        <p:txBody>
          <a:bodyPr/>
          <a:lstStyle/>
          <a:p>
            <a:fld id="{1354209B-1C1D-024D-901F-5C671C233D00}" type="slidenum">
              <a:rPr lang="de-DE" smtClean="0"/>
              <a:t>84</a:t>
            </a:fld>
            <a:endParaRPr lang="de-DE"/>
          </a:p>
        </p:txBody>
      </p:sp>
      <p:sp>
        <p:nvSpPr>
          <p:cNvPr id="2" name="Fußzeilenplatzhalter 3">
            <a:extLst>
              <a:ext uri="{FF2B5EF4-FFF2-40B4-BE49-F238E27FC236}">
                <a16:creationId xmlns:a16="http://schemas.microsoft.com/office/drawing/2014/main" id="{E8F6F9DA-A66F-B0A4-6B3F-FFAA911D9681}"/>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149604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Kalkulationsschema</a:t>
            </a:r>
            <a:endParaRPr lang="de-DE" dirty="0">
              <a:latin typeface="Nunito Sans" pitchFamily="2" charset="0"/>
            </a:endParaRPr>
          </a:p>
        </p:txBody>
      </p:sp>
      <p:pic>
        <p:nvPicPr>
          <p:cNvPr id="6" name="Grafik 5">
            <a:extLst>
              <a:ext uri="{FF2B5EF4-FFF2-40B4-BE49-F238E27FC236}">
                <a16:creationId xmlns:a16="http://schemas.microsoft.com/office/drawing/2014/main" id="{74A98D83-1F3D-EF37-1B5C-CF5733B9CE4A}"/>
              </a:ext>
            </a:extLst>
          </p:cNvPr>
          <p:cNvPicPr>
            <a:picLocks noChangeAspect="1"/>
          </p:cNvPicPr>
          <p:nvPr/>
        </p:nvPicPr>
        <p:blipFill rotWithShape="1">
          <a:blip r:embed="rId2"/>
          <a:srcRect r="1528" b="3996"/>
          <a:stretch/>
        </p:blipFill>
        <p:spPr>
          <a:xfrm>
            <a:off x="930526" y="2177118"/>
            <a:ext cx="5309790" cy="3809615"/>
          </a:xfrm>
          <a:prstGeom prst="rect">
            <a:avLst/>
          </a:prstGeom>
        </p:spPr>
      </p:pic>
      <p:sp>
        <p:nvSpPr>
          <p:cNvPr id="8" name="Textfeld 7">
            <a:extLst>
              <a:ext uri="{FF2B5EF4-FFF2-40B4-BE49-F238E27FC236}">
                <a16:creationId xmlns:a16="http://schemas.microsoft.com/office/drawing/2014/main" id="{42B47D8F-1827-BA64-9338-B48737C886F1}"/>
              </a:ext>
            </a:extLst>
          </p:cNvPr>
          <p:cNvSpPr txBox="1"/>
          <p:nvPr/>
        </p:nvSpPr>
        <p:spPr>
          <a:xfrm>
            <a:off x="6561262" y="2948754"/>
            <a:ext cx="5181756" cy="2108269"/>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Grundsätzlich:</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Zwingend in den Antragsunterlagen beizulegen.</a:t>
            </a:r>
          </a:p>
          <a:p>
            <a:pPr>
              <a:spcBef>
                <a:spcPts val="300"/>
              </a:spcBef>
              <a:spcAft>
                <a:spcPts val="300"/>
              </a:spcAft>
              <a:buSzPct val="125000"/>
            </a:pPr>
            <a:endParaRPr lang="de-DE" sz="1600" spc="50" dirty="0">
              <a:latin typeface="Nunito Sans" pitchFamily="2" charset="0"/>
            </a:endParaRPr>
          </a:p>
          <a:p>
            <a:pPr>
              <a:spcBef>
                <a:spcPts val="300"/>
              </a:spcBef>
              <a:spcAft>
                <a:spcPts val="300"/>
              </a:spcAft>
              <a:buSzPct val="125000"/>
            </a:pPr>
            <a:r>
              <a:rPr lang="de-DE" sz="1600" b="1" spc="50" dirty="0">
                <a:latin typeface="Nunito Sans" pitchFamily="2" charset="0"/>
              </a:rPr>
              <a:t>Aber:</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Aktuell nicht vom Ministerium und L-Bank zur Verfügung gestellt</a:t>
            </a: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7" name="Foliennummernplatzhalter 6">
            <a:extLst>
              <a:ext uri="{FF2B5EF4-FFF2-40B4-BE49-F238E27FC236}">
                <a16:creationId xmlns:a16="http://schemas.microsoft.com/office/drawing/2014/main" id="{7A92E091-7B80-8BBE-7942-4990655523BF}"/>
              </a:ext>
            </a:extLst>
          </p:cNvPr>
          <p:cNvSpPr>
            <a:spLocks noGrp="1"/>
          </p:cNvSpPr>
          <p:nvPr>
            <p:ph type="sldNum" sz="quarter" idx="12"/>
          </p:nvPr>
        </p:nvSpPr>
        <p:spPr/>
        <p:txBody>
          <a:bodyPr/>
          <a:lstStyle/>
          <a:p>
            <a:fld id="{1354209B-1C1D-024D-901F-5C671C233D00}" type="slidenum">
              <a:rPr lang="de-DE" smtClean="0"/>
              <a:t>85</a:t>
            </a:fld>
            <a:endParaRPr lang="de-DE"/>
          </a:p>
        </p:txBody>
      </p:sp>
      <p:sp>
        <p:nvSpPr>
          <p:cNvPr id="2" name="Fußzeilenplatzhalter 3">
            <a:extLst>
              <a:ext uri="{FF2B5EF4-FFF2-40B4-BE49-F238E27FC236}">
                <a16:creationId xmlns:a16="http://schemas.microsoft.com/office/drawing/2014/main" id="{5F8290C4-E8B4-1CBC-7914-A1CF65A8DC0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2277278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1189586"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Kalkulationsschema</a:t>
            </a:r>
            <a:endParaRPr lang="de-DE" dirty="0">
              <a:latin typeface="Nunito Sans" pitchFamily="2" charset="0"/>
            </a:endParaRPr>
          </a:p>
        </p:txBody>
      </p:sp>
      <p:sp>
        <p:nvSpPr>
          <p:cNvPr id="8" name="Textfeld 7">
            <a:extLst>
              <a:ext uri="{FF2B5EF4-FFF2-40B4-BE49-F238E27FC236}">
                <a16:creationId xmlns:a16="http://schemas.microsoft.com/office/drawing/2014/main" id="{42B47D8F-1827-BA64-9338-B48737C886F1}"/>
              </a:ext>
            </a:extLst>
          </p:cNvPr>
          <p:cNvSpPr txBox="1"/>
          <p:nvPr/>
        </p:nvSpPr>
        <p:spPr>
          <a:xfrm>
            <a:off x="930527" y="2023664"/>
            <a:ext cx="10838140" cy="5647700"/>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Deshalb:</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Sobald ein Kalkulationsschema vorliegt, wird die L-Bank eine mögliche Überkompensation prüfen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Zusätzlicher Passus in der Förderzusage</a:t>
            </a:r>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a:spcBef>
                <a:spcPts val="300"/>
              </a:spcBef>
              <a:spcAft>
                <a:spcPts val="300"/>
              </a:spcAft>
              <a:buSzPct val="125000"/>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Zusätzliche Ungewissheit der Antragsteller für die Stadtverwaltung nicht hinnehmbar</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Städtische Initiative gemeinsam mit Karlsruhe.</a:t>
            </a:r>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a:spcBef>
                <a:spcPts val="300"/>
              </a:spcBef>
              <a:spcAft>
                <a:spcPts val="300"/>
              </a:spcAft>
              <a:buSzPct val="125000"/>
            </a:pPr>
            <a:endParaRPr lang="de-DE" sz="1600" spc="50" dirty="0"/>
          </a:p>
          <a:p>
            <a:pPr>
              <a:spcBef>
                <a:spcPts val="300"/>
              </a:spcBef>
              <a:spcAft>
                <a:spcPts val="300"/>
              </a:spcAft>
              <a:buSzPct val="125000"/>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7" name="Grafik 6">
            <a:extLst>
              <a:ext uri="{FF2B5EF4-FFF2-40B4-BE49-F238E27FC236}">
                <a16:creationId xmlns:a16="http://schemas.microsoft.com/office/drawing/2014/main" id="{1CD2D47F-E287-AC3C-0B39-E78FE78A1DC4}"/>
              </a:ext>
            </a:extLst>
          </p:cNvPr>
          <p:cNvPicPr>
            <a:picLocks noChangeAspect="1"/>
          </p:cNvPicPr>
          <p:nvPr/>
        </p:nvPicPr>
        <p:blipFill>
          <a:blip r:embed="rId2"/>
          <a:stretch>
            <a:fillRect/>
          </a:stretch>
        </p:blipFill>
        <p:spPr>
          <a:xfrm>
            <a:off x="930527" y="3025906"/>
            <a:ext cx="5642801" cy="1719363"/>
          </a:xfrm>
          <a:prstGeom prst="rect">
            <a:avLst/>
          </a:prstGeom>
        </p:spPr>
      </p:pic>
      <p:sp>
        <p:nvSpPr>
          <p:cNvPr id="6" name="Foliennummernplatzhalter 5">
            <a:extLst>
              <a:ext uri="{FF2B5EF4-FFF2-40B4-BE49-F238E27FC236}">
                <a16:creationId xmlns:a16="http://schemas.microsoft.com/office/drawing/2014/main" id="{5B60D06F-B5E9-1DA2-B8B2-D864051D95E2}"/>
              </a:ext>
            </a:extLst>
          </p:cNvPr>
          <p:cNvSpPr>
            <a:spLocks noGrp="1"/>
          </p:cNvSpPr>
          <p:nvPr>
            <p:ph type="sldNum" sz="quarter" idx="12"/>
          </p:nvPr>
        </p:nvSpPr>
        <p:spPr/>
        <p:txBody>
          <a:bodyPr/>
          <a:lstStyle/>
          <a:p>
            <a:fld id="{1354209B-1C1D-024D-901F-5C671C233D00}" type="slidenum">
              <a:rPr lang="de-DE" smtClean="0"/>
              <a:t>86</a:t>
            </a:fld>
            <a:endParaRPr lang="de-DE"/>
          </a:p>
        </p:txBody>
      </p:sp>
      <p:sp>
        <p:nvSpPr>
          <p:cNvPr id="2" name="Fußzeilenplatzhalter 3">
            <a:extLst>
              <a:ext uri="{FF2B5EF4-FFF2-40B4-BE49-F238E27FC236}">
                <a16:creationId xmlns:a16="http://schemas.microsoft.com/office/drawing/2014/main" id="{E9416A37-7823-2B9E-1D7D-A11881535B13}"/>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7475867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Wie läuft das Antragsverfahren (Wohnraumförderstelle)</a:t>
            </a:r>
            <a:endParaRPr lang="de-DE" sz="2800"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647152"/>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Wohnraumförderstelle bearbeitet nach Vollständigkeit und Prüffähigkeit der Anträge innerhalb der Kapazitäten.</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Die örtliche Wohnraumförderstelle ist </a:t>
            </a:r>
            <a:r>
              <a:rPr lang="de-DE" sz="1400" b="1" u="sng" spc="50" dirty="0">
                <a:latin typeface="Nunito Sans" pitchFamily="2" charset="0"/>
              </a:rPr>
              <a:t>ausschließlich</a:t>
            </a:r>
            <a:r>
              <a:rPr lang="de-DE" sz="1400" b="1" spc="50" dirty="0">
                <a:latin typeface="Nunito Sans" pitchFamily="2" charset="0"/>
              </a:rPr>
              <a:t> für die Prüfung und Weiterleitung an die L-Bank zuständig.</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Der Zeitpunkt der Einreichung bei der Wohnraumförderstelle entscheidet über die Reihenfolge der Bearbeitung.</a:t>
            </a:r>
          </a:p>
          <a:p>
            <a:pPr marL="285750" indent="-285750">
              <a:spcBef>
                <a:spcPts val="300"/>
              </a:spcBef>
              <a:spcAft>
                <a:spcPts val="300"/>
              </a:spcAft>
              <a:buSzPct val="125000"/>
              <a:buFont typeface="Wingdings" panose="05000000000000000000" pitchFamily="2" charset="2"/>
              <a:buChar char="Ø"/>
            </a:pPr>
            <a:endParaRPr lang="de-DE" sz="1400" b="1"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Weiterleitung des Antrags an die L-Bank nach vollständiger Prüfung und Richtigkeit des Antrags</a:t>
            </a:r>
          </a:p>
          <a:p>
            <a:pPr>
              <a:spcBef>
                <a:spcPts val="300"/>
              </a:spcBef>
              <a:spcAft>
                <a:spcPts val="300"/>
              </a:spcAft>
              <a:buSzPct val="125000"/>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36513AC6-033D-8CD1-9B4C-95365A0BCBB5}"/>
              </a:ext>
            </a:extLst>
          </p:cNvPr>
          <p:cNvSpPr>
            <a:spLocks noGrp="1"/>
          </p:cNvSpPr>
          <p:nvPr>
            <p:ph type="sldNum" sz="quarter" idx="12"/>
          </p:nvPr>
        </p:nvSpPr>
        <p:spPr/>
        <p:txBody>
          <a:bodyPr/>
          <a:lstStyle/>
          <a:p>
            <a:fld id="{1354209B-1C1D-024D-901F-5C671C233D00}" type="slidenum">
              <a:rPr lang="de-DE" smtClean="0"/>
              <a:t>87</a:t>
            </a:fld>
            <a:endParaRPr lang="de-DE"/>
          </a:p>
        </p:txBody>
      </p:sp>
      <p:sp>
        <p:nvSpPr>
          <p:cNvPr id="2" name="Fußzeilenplatzhalter 3">
            <a:extLst>
              <a:ext uri="{FF2B5EF4-FFF2-40B4-BE49-F238E27FC236}">
                <a16:creationId xmlns:a16="http://schemas.microsoft.com/office/drawing/2014/main" id="{372325B9-F648-54D1-6DD6-4E29421DE6C6}"/>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6575360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1189586"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Wie läuft das Antragsverfahren (Wohnraumförderstelle)</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259316"/>
            <a:ext cx="10111284" cy="523220"/>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Wohnraumförderstelle gibt Förderempfehlung (</a:t>
            </a:r>
            <a:r>
              <a:rPr lang="de-DE" sz="1400" b="1" spc="50" dirty="0">
                <a:solidFill>
                  <a:srgbClr val="FF0000"/>
                </a:solidFill>
                <a:latin typeface="Nunito Sans" pitchFamily="2" charset="0"/>
              </a:rPr>
              <a:t>befürwortend, zur Prüfung oder zur Ablehnung</a:t>
            </a:r>
            <a:r>
              <a:rPr lang="de-DE" sz="1400" b="1" spc="50" dirty="0">
                <a:latin typeface="Nunito Sans" pitchFamily="2" charset="0"/>
              </a:rPr>
              <a:t>) gegenüber der L-Bank ab.</a:t>
            </a:r>
          </a:p>
        </p:txBody>
      </p:sp>
      <p:pic>
        <p:nvPicPr>
          <p:cNvPr id="1026" name="Grafik 4">
            <a:extLst>
              <a:ext uri="{FF2B5EF4-FFF2-40B4-BE49-F238E27FC236}">
                <a16:creationId xmlns:a16="http://schemas.microsoft.com/office/drawing/2014/main" id="{0667620F-7C41-DCF9-AE5F-D1CAE10D9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395" y="2967545"/>
            <a:ext cx="6076770" cy="221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liennummernplatzhalter 5">
            <a:extLst>
              <a:ext uri="{FF2B5EF4-FFF2-40B4-BE49-F238E27FC236}">
                <a16:creationId xmlns:a16="http://schemas.microsoft.com/office/drawing/2014/main" id="{3C97D0F2-8CF8-C37C-25BD-3ED8A30DD82E}"/>
              </a:ext>
            </a:extLst>
          </p:cNvPr>
          <p:cNvSpPr>
            <a:spLocks noGrp="1"/>
          </p:cNvSpPr>
          <p:nvPr>
            <p:ph type="sldNum" sz="quarter" idx="12"/>
          </p:nvPr>
        </p:nvSpPr>
        <p:spPr/>
        <p:txBody>
          <a:bodyPr/>
          <a:lstStyle/>
          <a:p>
            <a:fld id="{1354209B-1C1D-024D-901F-5C671C233D00}" type="slidenum">
              <a:rPr lang="de-DE" smtClean="0"/>
              <a:t>88</a:t>
            </a:fld>
            <a:endParaRPr lang="de-DE"/>
          </a:p>
        </p:txBody>
      </p:sp>
      <p:sp>
        <p:nvSpPr>
          <p:cNvPr id="2" name="Fußzeilenplatzhalter 3">
            <a:extLst>
              <a:ext uri="{FF2B5EF4-FFF2-40B4-BE49-F238E27FC236}">
                <a16:creationId xmlns:a16="http://schemas.microsoft.com/office/drawing/2014/main" id="{B8C4C2F5-9576-2E84-E300-ABBFBD7FD0A7}"/>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40122411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Wie läuft das Antragsverfahren (Wohnraumförderstelle)</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6" y="1936284"/>
            <a:ext cx="10913541" cy="1492716"/>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endParaRPr lang="de-DE" sz="1600" b="1" spc="50" dirty="0"/>
          </a:p>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Die Wohnraumförderstelle bestätigt die Weiterleitung schriftlich. Ab diesem Zeitpunkt darf mit dem Vorhaben </a:t>
            </a:r>
            <a:r>
              <a:rPr lang="de-DE" sz="1400" b="1" spc="50" dirty="0">
                <a:solidFill>
                  <a:srgbClr val="FF0000"/>
                </a:solidFill>
                <a:latin typeface="Nunito Sans" pitchFamily="2" charset="0"/>
              </a:rPr>
              <a:t>auf eigenes Risiko </a:t>
            </a:r>
            <a:r>
              <a:rPr lang="de-DE" sz="1400" b="1" spc="50" dirty="0">
                <a:latin typeface="Nunito Sans" pitchFamily="2" charset="0"/>
              </a:rPr>
              <a:t>begonnen werden.</a:t>
            </a: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6" name="Grafik 5">
            <a:extLst>
              <a:ext uri="{FF2B5EF4-FFF2-40B4-BE49-F238E27FC236}">
                <a16:creationId xmlns:a16="http://schemas.microsoft.com/office/drawing/2014/main" id="{DBA7D8ED-008A-071D-7599-F0C41F37F1B4}"/>
              </a:ext>
            </a:extLst>
          </p:cNvPr>
          <p:cNvPicPr>
            <a:picLocks noChangeAspect="1"/>
          </p:cNvPicPr>
          <p:nvPr/>
        </p:nvPicPr>
        <p:blipFill>
          <a:blip r:embed="rId2"/>
          <a:stretch>
            <a:fillRect/>
          </a:stretch>
        </p:blipFill>
        <p:spPr>
          <a:xfrm>
            <a:off x="1256481" y="3067458"/>
            <a:ext cx="3503450" cy="2629035"/>
          </a:xfrm>
          <a:prstGeom prst="rect">
            <a:avLst/>
          </a:prstGeom>
        </p:spPr>
      </p:pic>
      <p:sp>
        <p:nvSpPr>
          <p:cNvPr id="8" name="Foliennummernplatzhalter 7">
            <a:extLst>
              <a:ext uri="{FF2B5EF4-FFF2-40B4-BE49-F238E27FC236}">
                <a16:creationId xmlns:a16="http://schemas.microsoft.com/office/drawing/2014/main" id="{B0FA35DA-21D4-23D5-5DF5-A79B7CB362B2}"/>
              </a:ext>
            </a:extLst>
          </p:cNvPr>
          <p:cNvSpPr>
            <a:spLocks noGrp="1"/>
          </p:cNvSpPr>
          <p:nvPr>
            <p:ph type="sldNum" sz="quarter" idx="12"/>
          </p:nvPr>
        </p:nvSpPr>
        <p:spPr/>
        <p:txBody>
          <a:bodyPr/>
          <a:lstStyle/>
          <a:p>
            <a:fld id="{1354209B-1C1D-024D-901F-5C671C233D00}" type="slidenum">
              <a:rPr lang="de-DE" smtClean="0"/>
              <a:t>89</a:t>
            </a:fld>
            <a:endParaRPr lang="de-DE"/>
          </a:p>
        </p:txBody>
      </p:sp>
      <p:sp>
        <p:nvSpPr>
          <p:cNvPr id="2" name="Fußzeilenplatzhalter 3">
            <a:extLst>
              <a:ext uri="{FF2B5EF4-FFF2-40B4-BE49-F238E27FC236}">
                <a16:creationId xmlns:a16="http://schemas.microsoft.com/office/drawing/2014/main" id="{682F4408-4856-D38F-7302-9D16B3B62A75}"/>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47590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9314139" cy="923330"/>
          </a:xfrm>
        </p:spPr>
        <p:txBody>
          <a:bodyPr/>
          <a:lstStyle/>
          <a:p>
            <a:r>
              <a:rPr lang="de-DE" b="1" dirty="0">
                <a:latin typeface="Nunito Sans" pitchFamily="2" charset="0"/>
              </a:rPr>
              <a:t>A: Mietwohnraumförderung</a:t>
            </a:r>
            <a:r>
              <a:rPr lang="de-DE" dirty="0">
                <a:latin typeface="Nunito Sans" pitchFamily="2" charset="0"/>
              </a:rPr>
              <a:t> </a:t>
            </a:r>
            <a:br>
              <a:rPr lang="de-DE" dirty="0">
                <a:latin typeface="Nunito Sans" pitchFamily="2" charset="0"/>
              </a:rPr>
            </a:br>
            <a:r>
              <a:rPr lang="de-DE" sz="2400" dirty="0">
                <a:latin typeface="Nunito Sans" pitchFamily="2" charset="0"/>
              </a:rPr>
              <a:t>Mietpreis- und Belegungsbindung</a:t>
            </a:r>
            <a:endParaRPr lang="de-DE" dirty="0">
              <a:latin typeface="Nunito Sans" pitchFamily="2" charset="0"/>
            </a:endParaRPr>
          </a:p>
        </p:txBody>
      </p:sp>
      <p:sp>
        <p:nvSpPr>
          <p:cNvPr id="7" name="Textfeld 6">
            <a:extLst>
              <a:ext uri="{FF2B5EF4-FFF2-40B4-BE49-F238E27FC236}">
                <a16:creationId xmlns:a16="http://schemas.microsoft.com/office/drawing/2014/main" id="{605ED063-487F-4521-9498-3157A94540B6}"/>
              </a:ext>
            </a:extLst>
          </p:cNvPr>
          <p:cNvSpPr txBox="1"/>
          <p:nvPr/>
        </p:nvSpPr>
        <p:spPr>
          <a:xfrm>
            <a:off x="930527" y="2485328"/>
            <a:ext cx="10350049" cy="4001095"/>
          </a:xfrm>
          <a:prstGeom prst="rect">
            <a:avLst/>
          </a:prstGeom>
          <a:noFill/>
        </p:spPr>
        <p:txBody>
          <a:bodyPr wrap="square" rtlCol="0">
            <a:spAutoFit/>
          </a:bodyPr>
          <a:lstStyle/>
          <a:p>
            <a:pPr>
              <a:spcAft>
                <a:spcPts val="500"/>
              </a:spcAft>
            </a:pPr>
            <a:r>
              <a:rPr lang="de-DE" sz="1600" b="1" spc="50" dirty="0">
                <a:latin typeface="Nunito Sans" pitchFamily="2" charset="0"/>
              </a:rPr>
              <a:t>Berechnung der ortsüblichen Vergleichsmiete (OVM)</a:t>
            </a:r>
          </a:p>
          <a:p>
            <a:pPr>
              <a:spcAft>
                <a:spcPts val="500"/>
              </a:spcAft>
            </a:pPr>
            <a:endParaRPr lang="de-DE" sz="1600" b="1"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Zum Zeitpunkt der Antragstellung,</a:t>
            </a:r>
            <a:br>
              <a:rPr lang="de-DE" sz="1400" spc="50" dirty="0">
                <a:latin typeface="Nunito Sans" pitchFamily="2" charset="0"/>
              </a:rPr>
            </a:br>
            <a:r>
              <a:rPr lang="de-DE" sz="1400" spc="50" dirty="0">
                <a:latin typeface="Nunito Sans" pitchFamily="2" charset="0"/>
              </a:rPr>
              <a:t>Erst- und Wiedervermietung</a:t>
            </a:r>
          </a:p>
          <a:p>
            <a:pPr marL="285750" indent="-285750">
              <a:spcAft>
                <a:spcPts val="500"/>
              </a:spcAft>
              <a:buFont typeface="Wingdings" panose="05000000000000000000" pitchFamily="2" charset="2"/>
              <a:buChar char="Ø"/>
            </a:pPr>
            <a:endParaRPr lang="de-DE" sz="1400"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rPr>
              <a:t>Nachweis der max. zulässigen Eigenkapitalverzinsung</a:t>
            </a:r>
          </a:p>
          <a:p>
            <a:pPr marL="285750" indent="-285750">
              <a:spcAft>
                <a:spcPts val="500"/>
              </a:spcAft>
              <a:buFont typeface="Wingdings" panose="05000000000000000000" pitchFamily="2" charset="2"/>
              <a:buChar char="Ø"/>
            </a:pPr>
            <a:endParaRPr lang="de-DE" sz="1400" spc="50" dirty="0">
              <a:latin typeface="Nunito Sans" pitchFamily="2" charset="0"/>
            </a:endParaRPr>
          </a:p>
          <a:p>
            <a:pPr marL="285750" indent="-285750">
              <a:spcAft>
                <a:spcPts val="500"/>
              </a:spcAft>
              <a:buFont typeface="Wingdings" panose="05000000000000000000" pitchFamily="2" charset="2"/>
              <a:buChar char="Ø"/>
            </a:pPr>
            <a:r>
              <a:rPr lang="de-DE" sz="1400" spc="50" dirty="0">
                <a:latin typeface="Nunito Sans" pitchFamily="2" charset="0"/>
                <a:hlinkClick r:id="rId2"/>
              </a:rPr>
              <a:t>https://www.freiburg.de/pb/229416.html</a:t>
            </a:r>
            <a:br>
              <a:rPr lang="de-DE" sz="1400" spc="50" dirty="0">
                <a:latin typeface="Nunito Sans" pitchFamily="2" charset="0"/>
              </a:rPr>
            </a:br>
            <a:r>
              <a:rPr lang="de-DE" sz="1400" spc="50" dirty="0">
                <a:latin typeface="Nunito Sans" pitchFamily="2" charset="0"/>
                <a:sym typeface="Wingdings" panose="05000000000000000000" pitchFamily="2" charset="2"/>
              </a:rPr>
              <a:t></a:t>
            </a:r>
            <a:r>
              <a:rPr lang="de-DE" sz="1400" spc="50" dirty="0">
                <a:solidFill>
                  <a:schemeClr val="tx1"/>
                </a:solidFill>
                <a:latin typeface="Nunito Sans" pitchFamily="2" charset="0"/>
                <a:sym typeface="Wingdings" panose="05000000000000000000" pitchFamily="2" charset="2"/>
              </a:rPr>
              <a:t> Online Rechner Mietspiegel 2025 / 2026</a:t>
            </a:r>
            <a:endParaRPr lang="de-DE" sz="1400" spc="50" dirty="0">
              <a:latin typeface="Nunito Sans" pitchFamily="2" charset="0"/>
            </a:endParaRPr>
          </a:p>
          <a:p>
            <a:pPr>
              <a:spcAft>
                <a:spcPts val="500"/>
              </a:spcAft>
            </a:pPr>
            <a:endParaRPr lang="de-DE" sz="1600" spc="50" dirty="0"/>
          </a:p>
          <a:p>
            <a:pPr>
              <a:spcAft>
                <a:spcPts val="500"/>
              </a:spcAft>
            </a:pPr>
            <a:endParaRPr lang="de-DE" sz="1600" b="1" spc="50" dirty="0"/>
          </a:p>
          <a:p>
            <a:pPr>
              <a:spcBef>
                <a:spcPts val="300"/>
              </a:spcBef>
              <a:spcAft>
                <a:spcPts val="300"/>
              </a:spcAft>
              <a:buSzPct val="125000"/>
            </a:pPr>
            <a:endParaRPr lang="de-DE" sz="1400" spc="50" dirty="0"/>
          </a:p>
          <a:p>
            <a:pPr>
              <a:spcBef>
                <a:spcPts val="300"/>
              </a:spcBef>
              <a:spcAft>
                <a:spcPts val="300"/>
              </a:spcAft>
              <a:buSzPct val="125000"/>
            </a:pPr>
            <a:endParaRPr lang="de-DE" sz="1400" spc="50" dirty="0"/>
          </a:p>
          <a:p>
            <a:pPr marL="180000" indent="-180000">
              <a:spcBef>
                <a:spcPts val="300"/>
              </a:spcBef>
              <a:spcAft>
                <a:spcPts val="300"/>
              </a:spcAft>
              <a:buSzPct val="125000"/>
              <a:buFont typeface="Arial" panose="020B0604020202020204" pitchFamily="34" charset="0"/>
              <a:buChar char="•"/>
            </a:pPr>
            <a:endParaRPr lang="de-DE" sz="1400" spc="50" dirty="0"/>
          </a:p>
        </p:txBody>
      </p:sp>
      <p:pic>
        <p:nvPicPr>
          <p:cNvPr id="9" name="Grafik 8">
            <a:extLst>
              <a:ext uri="{FF2B5EF4-FFF2-40B4-BE49-F238E27FC236}">
                <a16:creationId xmlns:a16="http://schemas.microsoft.com/office/drawing/2014/main" id="{94A16818-F6AE-C4C6-23BC-D561AE3E7B08}"/>
              </a:ext>
            </a:extLst>
          </p:cNvPr>
          <p:cNvPicPr>
            <a:picLocks noChangeAspect="1"/>
          </p:cNvPicPr>
          <p:nvPr/>
        </p:nvPicPr>
        <p:blipFill>
          <a:blip r:embed="rId3"/>
          <a:stretch>
            <a:fillRect/>
          </a:stretch>
        </p:blipFill>
        <p:spPr>
          <a:xfrm>
            <a:off x="5941624" y="2782081"/>
            <a:ext cx="5493562" cy="3144187"/>
          </a:xfrm>
          <a:prstGeom prst="rect">
            <a:avLst/>
          </a:prstGeom>
        </p:spPr>
      </p:pic>
      <p:sp>
        <p:nvSpPr>
          <p:cNvPr id="6" name="Foliennummernplatzhalter 5">
            <a:extLst>
              <a:ext uri="{FF2B5EF4-FFF2-40B4-BE49-F238E27FC236}">
                <a16:creationId xmlns:a16="http://schemas.microsoft.com/office/drawing/2014/main" id="{F17E965F-D5DB-0099-8011-E7AF23301CAD}"/>
              </a:ext>
            </a:extLst>
          </p:cNvPr>
          <p:cNvSpPr>
            <a:spLocks noGrp="1"/>
          </p:cNvSpPr>
          <p:nvPr>
            <p:ph type="sldNum" sz="quarter" idx="12"/>
          </p:nvPr>
        </p:nvSpPr>
        <p:spPr/>
        <p:txBody>
          <a:bodyPr/>
          <a:lstStyle/>
          <a:p>
            <a:fld id="{1354209B-1C1D-024D-901F-5C671C233D00}" type="slidenum">
              <a:rPr lang="de-DE" smtClean="0"/>
              <a:t>9</a:t>
            </a:fld>
            <a:endParaRPr lang="de-DE"/>
          </a:p>
        </p:txBody>
      </p:sp>
      <p:sp>
        <p:nvSpPr>
          <p:cNvPr id="2" name="Fußzeilenplatzhalter 3">
            <a:extLst>
              <a:ext uri="{FF2B5EF4-FFF2-40B4-BE49-F238E27FC236}">
                <a16:creationId xmlns:a16="http://schemas.microsoft.com/office/drawing/2014/main" id="{D1015568-549D-CABD-9B24-035BE519FB4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
        <p:nvSpPr>
          <p:cNvPr id="3" name="Textfeld 2">
            <a:extLst>
              <a:ext uri="{FF2B5EF4-FFF2-40B4-BE49-F238E27FC236}">
                <a16:creationId xmlns:a16="http://schemas.microsoft.com/office/drawing/2014/main" id="{2CBE141C-2A2C-4289-DA87-A1770A7B4823}"/>
              </a:ext>
            </a:extLst>
          </p:cNvPr>
          <p:cNvSpPr txBox="1"/>
          <p:nvPr/>
        </p:nvSpPr>
        <p:spPr>
          <a:xfrm>
            <a:off x="6096000" y="5936072"/>
            <a:ext cx="1767588" cy="215444"/>
          </a:xfrm>
          <a:prstGeom prst="rect">
            <a:avLst/>
          </a:prstGeom>
          <a:noFill/>
        </p:spPr>
        <p:txBody>
          <a:bodyPr wrap="square" rtlCol="0">
            <a:spAutoFit/>
          </a:bodyPr>
          <a:lstStyle/>
          <a:p>
            <a:r>
              <a:rPr lang="de-DE" sz="800" dirty="0"/>
              <a:t>Grafik: K9 Architekten / Stadt Freiburg </a:t>
            </a:r>
          </a:p>
        </p:txBody>
      </p:sp>
    </p:spTree>
    <p:extLst>
      <p:ext uri="{BB962C8B-B14F-4D97-AF65-F5344CB8AC3E}">
        <p14:creationId xmlns:p14="http://schemas.microsoft.com/office/powerpoint/2010/main" val="10968775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1189586"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Wie läuft das Antragsverfahren (L-Bank)</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234928"/>
            <a:ext cx="10369152" cy="307777"/>
          </a:xfrm>
          <a:prstGeom prst="rect">
            <a:avLst/>
          </a:prstGeom>
          <a:noFill/>
        </p:spPr>
        <p:txBody>
          <a:bodyPr wrap="square" rtlCol="0">
            <a:spAutoFit/>
          </a:bodyPr>
          <a:lstStyle/>
          <a:p>
            <a:pPr marL="285750" indent="-285750">
              <a:spcBef>
                <a:spcPts val="300"/>
              </a:spcBef>
              <a:spcAft>
                <a:spcPts val="300"/>
              </a:spcAft>
              <a:buSzPct val="125000"/>
              <a:buFont typeface="Wingdings" panose="05000000000000000000" pitchFamily="2" charset="2"/>
              <a:buChar char="Ø"/>
            </a:pPr>
            <a:r>
              <a:rPr lang="de-DE" sz="1400" b="1" spc="50" dirty="0">
                <a:latin typeface="Nunito Sans" pitchFamily="2" charset="0"/>
              </a:rPr>
              <a:t>Von der L-Bank erhalten Sie eine </a:t>
            </a:r>
            <a:r>
              <a:rPr lang="de-DE" sz="1400" b="1" spc="50" dirty="0">
                <a:solidFill>
                  <a:srgbClr val="FF0000"/>
                </a:solidFill>
                <a:latin typeface="Nunito Sans" pitchFamily="2" charset="0"/>
              </a:rPr>
              <a:t>Eingangsbestätigung</a:t>
            </a:r>
            <a:r>
              <a:rPr lang="de-DE" sz="1400" b="1" spc="50" dirty="0">
                <a:latin typeface="Nunito Sans" pitchFamily="2" charset="0"/>
              </a:rPr>
              <a:t> mit der </a:t>
            </a:r>
            <a:r>
              <a:rPr lang="de-DE" sz="1400" b="1" spc="50" dirty="0">
                <a:solidFill>
                  <a:srgbClr val="FF0000"/>
                </a:solidFill>
                <a:latin typeface="Nunito Sans" pitchFamily="2" charset="0"/>
              </a:rPr>
              <a:t>Bestätigung der Förderunschädlichkeit</a:t>
            </a:r>
            <a:r>
              <a:rPr lang="de-DE" sz="1400" b="1" spc="50" dirty="0">
                <a:latin typeface="Nunito Sans" pitchFamily="2" charset="0"/>
              </a:rPr>
              <a:t>. </a:t>
            </a:r>
            <a:endParaRPr lang="de-DE" sz="1400" spc="50" dirty="0">
              <a:latin typeface="Nunito Sans" pitchFamily="2" charset="0"/>
            </a:endParaRPr>
          </a:p>
        </p:txBody>
      </p:sp>
      <p:pic>
        <p:nvPicPr>
          <p:cNvPr id="2050" name="Grafik 5">
            <a:extLst>
              <a:ext uri="{FF2B5EF4-FFF2-40B4-BE49-F238E27FC236}">
                <a16:creationId xmlns:a16="http://schemas.microsoft.com/office/drawing/2014/main" id="{90562743-507E-725F-76DF-07FB99322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561" y="2877082"/>
            <a:ext cx="4651186" cy="26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liennummernplatzhalter 5">
            <a:extLst>
              <a:ext uri="{FF2B5EF4-FFF2-40B4-BE49-F238E27FC236}">
                <a16:creationId xmlns:a16="http://schemas.microsoft.com/office/drawing/2014/main" id="{0E293700-6DD1-47C1-5482-06220F3E340F}"/>
              </a:ext>
            </a:extLst>
          </p:cNvPr>
          <p:cNvSpPr>
            <a:spLocks noGrp="1"/>
          </p:cNvSpPr>
          <p:nvPr>
            <p:ph type="sldNum" sz="quarter" idx="12"/>
          </p:nvPr>
        </p:nvSpPr>
        <p:spPr/>
        <p:txBody>
          <a:bodyPr/>
          <a:lstStyle/>
          <a:p>
            <a:fld id="{1354209B-1C1D-024D-901F-5C671C233D00}" type="slidenum">
              <a:rPr lang="de-DE" smtClean="0"/>
              <a:t>90</a:t>
            </a:fld>
            <a:endParaRPr lang="de-DE"/>
          </a:p>
        </p:txBody>
      </p:sp>
      <p:sp>
        <p:nvSpPr>
          <p:cNvPr id="2" name="Fußzeilenplatzhalter 3">
            <a:extLst>
              <a:ext uri="{FF2B5EF4-FFF2-40B4-BE49-F238E27FC236}">
                <a16:creationId xmlns:a16="http://schemas.microsoft.com/office/drawing/2014/main" id="{9B03937D-423A-46F9-768A-A9568F80B36F}"/>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3390330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Wie läuft das Antragsverfahren (L-Bank)</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023663"/>
            <a:ext cx="10369152" cy="4201150"/>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Grundsätzlich:</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Nach abschließender Prüfung seitens der L-Bank erhalten Sie normalerweise die Förderzusage. </a:t>
            </a:r>
          </a:p>
          <a:p>
            <a:pPr>
              <a:spcBef>
                <a:spcPts val="300"/>
              </a:spcBef>
              <a:spcAft>
                <a:spcPts val="300"/>
              </a:spcAft>
              <a:buSzPct val="125000"/>
            </a:pPr>
            <a:endParaRPr lang="de-DE" sz="1600" spc="50" dirty="0">
              <a:latin typeface="Nunito Sans" pitchFamily="2" charset="0"/>
            </a:endParaRPr>
          </a:p>
          <a:p>
            <a:pPr>
              <a:spcBef>
                <a:spcPts val="300"/>
              </a:spcBef>
              <a:spcAft>
                <a:spcPts val="300"/>
              </a:spcAft>
              <a:buSzPct val="125000"/>
            </a:pPr>
            <a:r>
              <a:rPr lang="de-DE" sz="1600" b="1" spc="50" dirty="0">
                <a:latin typeface="Nunito Sans" pitchFamily="2" charset="0"/>
              </a:rPr>
              <a:t>Aber:</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Begrenzte Fördermittel. Die L-Bank schreibt hierzu (Stand 16.03.2026):</a:t>
            </a:r>
          </a:p>
          <a:p>
            <a:pPr marL="285750" indent="-285750">
              <a:spcBef>
                <a:spcPts val="300"/>
              </a:spcBef>
              <a:spcAft>
                <a:spcPts val="300"/>
              </a:spcAft>
              <a:buSzPct val="125000"/>
              <a:buFont typeface="Wingdings" panose="05000000000000000000" pitchFamily="2" charset="2"/>
              <a:buChar char="Ø"/>
            </a:pPr>
            <a:endParaRPr lang="de-DE" sz="1400" i="1" spc="50" dirty="0">
              <a:latin typeface="Nunito Sans" pitchFamily="2" charset="0"/>
            </a:endParaRPr>
          </a:p>
          <a:p>
            <a:pPr>
              <a:spcBef>
                <a:spcPts val="300"/>
              </a:spcBef>
              <a:spcAft>
                <a:spcPts val="300"/>
              </a:spcAft>
              <a:buSzPct val="125000"/>
            </a:pPr>
            <a:r>
              <a:rPr lang="de-DE" sz="1400" i="1" spc="50" dirty="0">
                <a:latin typeface="Nunito Sans" pitchFamily="2" charset="0"/>
              </a:rPr>
              <a:t>„Aufgrund der hohen Nachfrage sind die Fördermittel für dieses Programm vorzeitig aufgebraucht. Das Land Baden-Württemberg arbeitet jedoch daran, die Mittel im laufenden Jahr zu erhöhen, um so viele Anträge wie möglich zu bewilligen. Sie können weiterhin Anträge bei uns stellen. Wir prüfen diese schnellstmöglich und merken sie für eine Bewilligung vor, sofern alle erforderlichen Unterlagen vollständig und möglichst digital eingereicht werden. Eine Bewilligung erfolgt, sobald genügend Gelder zur Verfügung stehen. </a:t>
            </a:r>
            <a:r>
              <a:rPr lang="de-DE" sz="1400" b="1" i="1" spc="50" dirty="0">
                <a:latin typeface="Nunito Sans" pitchFamily="2" charset="0"/>
              </a:rPr>
              <a:t>Derzeit müssen Sie mit einer Wartezeit von mindestens einem Jahr rechnen</a:t>
            </a:r>
            <a:r>
              <a:rPr lang="de-DE" sz="1400" i="1" spc="50" dirty="0">
                <a:latin typeface="Nunito Sans" pitchFamily="2" charset="0"/>
              </a:rPr>
              <a:t>.“</a:t>
            </a:r>
          </a:p>
          <a:p>
            <a:pPr marL="285750" indent="-285750">
              <a:spcBef>
                <a:spcPts val="300"/>
              </a:spcBef>
              <a:spcAft>
                <a:spcPts val="300"/>
              </a:spcAft>
              <a:buSzPct val="125000"/>
              <a:buFont typeface="Wingdings" panose="05000000000000000000" pitchFamily="2" charset="2"/>
              <a:buChar char="Ø"/>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02B0097E-8488-7DCA-AF71-3E588A397BA4}"/>
              </a:ext>
            </a:extLst>
          </p:cNvPr>
          <p:cNvSpPr>
            <a:spLocks noGrp="1"/>
          </p:cNvSpPr>
          <p:nvPr>
            <p:ph type="sldNum" sz="quarter" idx="12"/>
          </p:nvPr>
        </p:nvSpPr>
        <p:spPr/>
        <p:txBody>
          <a:bodyPr/>
          <a:lstStyle/>
          <a:p>
            <a:fld id="{1354209B-1C1D-024D-901F-5C671C233D00}" type="slidenum">
              <a:rPr lang="de-DE" smtClean="0"/>
              <a:t>91</a:t>
            </a:fld>
            <a:endParaRPr lang="de-DE" dirty="0"/>
          </a:p>
        </p:txBody>
      </p:sp>
      <p:sp>
        <p:nvSpPr>
          <p:cNvPr id="2" name="Fußzeilenplatzhalter 3">
            <a:extLst>
              <a:ext uri="{FF2B5EF4-FFF2-40B4-BE49-F238E27FC236}">
                <a16:creationId xmlns:a16="http://schemas.microsoft.com/office/drawing/2014/main" id="{649DF303-7FB1-3FFB-9071-0EE366ABBDB9}"/>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0212452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Wie läuft das Antragsverfahren (L-Bank)</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023663"/>
            <a:ext cx="10369152" cy="1169551"/>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Deshalb:</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Nach abschließender Prüfung erhalten Sie eine </a:t>
            </a:r>
            <a:r>
              <a:rPr lang="de-DE" sz="1400" b="1" spc="50" dirty="0">
                <a:solidFill>
                  <a:srgbClr val="FF0000"/>
                </a:solidFill>
                <a:latin typeface="Nunito Sans" pitchFamily="2" charset="0"/>
              </a:rPr>
              <a:t>Bewilligungsreife</a:t>
            </a:r>
            <a:r>
              <a:rPr lang="de-DE" sz="1400" spc="50" dirty="0">
                <a:latin typeface="Nunito Sans" pitchFamily="2" charset="0"/>
              </a:rPr>
              <a:t>, in der Sie u.a. die Information erhalten, dass das Vorhaben die Fördervoraussetzungen erfüllt.</a:t>
            </a:r>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4" name="Grafik 3">
            <a:extLst>
              <a:ext uri="{FF2B5EF4-FFF2-40B4-BE49-F238E27FC236}">
                <a16:creationId xmlns:a16="http://schemas.microsoft.com/office/drawing/2014/main" id="{01D10279-183E-74B9-9A69-1115339C4585}"/>
              </a:ext>
            </a:extLst>
          </p:cNvPr>
          <p:cNvPicPr>
            <a:picLocks noChangeAspect="1"/>
          </p:cNvPicPr>
          <p:nvPr/>
        </p:nvPicPr>
        <p:blipFill>
          <a:blip r:embed="rId2"/>
          <a:stretch>
            <a:fillRect/>
          </a:stretch>
        </p:blipFill>
        <p:spPr>
          <a:xfrm>
            <a:off x="1206572" y="2958301"/>
            <a:ext cx="4383345" cy="2891699"/>
          </a:xfrm>
          <a:prstGeom prst="rect">
            <a:avLst/>
          </a:prstGeom>
        </p:spPr>
      </p:pic>
      <p:sp>
        <p:nvSpPr>
          <p:cNvPr id="8" name="Foliennummernplatzhalter 7">
            <a:extLst>
              <a:ext uri="{FF2B5EF4-FFF2-40B4-BE49-F238E27FC236}">
                <a16:creationId xmlns:a16="http://schemas.microsoft.com/office/drawing/2014/main" id="{D49BAEF5-EE38-B3E6-F05A-5B96A86E530C}"/>
              </a:ext>
            </a:extLst>
          </p:cNvPr>
          <p:cNvSpPr>
            <a:spLocks noGrp="1"/>
          </p:cNvSpPr>
          <p:nvPr>
            <p:ph type="sldNum" sz="quarter" idx="12"/>
          </p:nvPr>
        </p:nvSpPr>
        <p:spPr/>
        <p:txBody>
          <a:bodyPr/>
          <a:lstStyle/>
          <a:p>
            <a:fld id="{1354209B-1C1D-024D-901F-5C671C233D00}" type="slidenum">
              <a:rPr lang="de-DE" smtClean="0"/>
              <a:t>92</a:t>
            </a:fld>
            <a:endParaRPr lang="de-DE"/>
          </a:p>
        </p:txBody>
      </p:sp>
      <p:sp>
        <p:nvSpPr>
          <p:cNvPr id="2" name="Fußzeilenplatzhalter 3">
            <a:extLst>
              <a:ext uri="{FF2B5EF4-FFF2-40B4-BE49-F238E27FC236}">
                <a16:creationId xmlns:a16="http://schemas.microsoft.com/office/drawing/2014/main" id="{B043DF51-BFFE-3DC3-D9C8-28DF91F61B7D}"/>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7537124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Wie läuft das Antragsverfahren (L-Bank)</a:t>
            </a: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023663"/>
            <a:ext cx="10369152" cy="1492716"/>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Förderzusage:</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Sofern Mittel für Sie bereitstehen, erhalten Sie von der L-Bank  – nach erneuter Kreditprüfung (keine Prüfung der Fördervoraussetzungen) –  die </a:t>
            </a:r>
            <a:r>
              <a:rPr lang="de-DE" sz="1400" b="1" spc="50" dirty="0">
                <a:solidFill>
                  <a:srgbClr val="FF0000"/>
                </a:solidFill>
                <a:latin typeface="Nunito Sans" pitchFamily="2" charset="0"/>
              </a:rPr>
              <a:t>Förderzusage</a:t>
            </a:r>
            <a:r>
              <a:rPr lang="de-DE" sz="1400" spc="50" dirty="0">
                <a:latin typeface="Nunito Sans" pitchFamily="2" charset="0"/>
              </a:rPr>
              <a:t>.</a:t>
            </a:r>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8" name="Grafik 7">
            <a:extLst>
              <a:ext uri="{FF2B5EF4-FFF2-40B4-BE49-F238E27FC236}">
                <a16:creationId xmlns:a16="http://schemas.microsoft.com/office/drawing/2014/main" id="{69B1E67E-F8BE-5E54-2171-71312A78796F}"/>
              </a:ext>
            </a:extLst>
          </p:cNvPr>
          <p:cNvPicPr>
            <a:picLocks noChangeAspect="1"/>
          </p:cNvPicPr>
          <p:nvPr/>
        </p:nvPicPr>
        <p:blipFill>
          <a:blip r:embed="rId2"/>
          <a:stretch>
            <a:fillRect/>
          </a:stretch>
        </p:blipFill>
        <p:spPr>
          <a:xfrm>
            <a:off x="1233778" y="3439329"/>
            <a:ext cx="6144482" cy="1257475"/>
          </a:xfrm>
          <a:prstGeom prst="rect">
            <a:avLst/>
          </a:prstGeom>
        </p:spPr>
      </p:pic>
      <p:sp>
        <p:nvSpPr>
          <p:cNvPr id="6" name="Foliennummernplatzhalter 5">
            <a:extLst>
              <a:ext uri="{FF2B5EF4-FFF2-40B4-BE49-F238E27FC236}">
                <a16:creationId xmlns:a16="http://schemas.microsoft.com/office/drawing/2014/main" id="{59BB1ECA-17AF-F921-BA11-3904A5A5B6F2}"/>
              </a:ext>
            </a:extLst>
          </p:cNvPr>
          <p:cNvSpPr>
            <a:spLocks noGrp="1"/>
          </p:cNvSpPr>
          <p:nvPr>
            <p:ph type="sldNum" sz="quarter" idx="12"/>
          </p:nvPr>
        </p:nvSpPr>
        <p:spPr/>
        <p:txBody>
          <a:bodyPr/>
          <a:lstStyle/>
          <a:p>
            <a:fld id="{1354209B-1C1D-024D-901F-5C671C233D00}" type="slidenum">
              <a:rPr lang="de-DE" smtClean="0"/>
              <a:t>93</a:t>
            </a:fld>
            <a:endParaRPr lang="de-DE"/>
          </a:p>
        </p:txBody>
      </p:sp>
      <p:sp>
        <p:nvSpPr>
          <p:cNvPr id="2" name="Fußzeilenplatzhalter 3">
            <a:extLst>
              <a:ext uri="{FF2B5EF4-FFF2-40B4-BE49-F238E27FC236}">
                <a16:creationId xmlns:a16="http://schemas.microsoft.com/office/drawing/2014/main" id="{585E923A-CA2C-2BB0-D44D-70246DB34E13}"/>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3938130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Wie läuft das Antragsverfahren (L-Bank)</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930527" y="2023663"/>
            <a:ext cx="10369152" cy="4031873"/>
          </a:xfrm>
          <a:prstGeom prst="rect">
            <a:avLst/>
          </a:prstGeom>
          <a:noFill/>
        </p:spPr>
        <p:txBody>
          <a:bodyPr wrap="square" rtlCol="0">
            <a:spAutoFit/>
          </a:bodyPr>
          <a:lstStyle/>
          <a:p>
            <a:pPr>
              <a:spcBef>
                <a:spcPts val="300"/>
              </a:spcBef>
              <a:spcAft>
                <a:spcPts val="300"/>
              </a:spcAft>
              <a:buSzPct val="125000"/>
            </a:pPr>
            <a:r>
              <a:rPr lang="de-DE" sz="1600" b="1" spc="50" dirty="0">
                <a:latin typeface="Nunito Sans" pitchFamily="2" charset="0"/>
              </a:rPr>
              <a:t>Sonderfall Antrag auf Reservierung: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Sofern ein Antrag auf Reservierung gestellt wird, erhalt Sie anstatt einer Förderzusage eine </a:t>
            </a:r>
            <a:r>
              <a:rPr lang="de-DE" sz="1400" b="1" spc="50" dirty="0">
                <a:solidFill>
                  <a:srgbClr val="FF0000"/>
                </a:solidFill>
                <a:latin typeface="Nunito Sans" pitchFamily="2" charset="0"/>
              </a:rPr>
              <a:t>Reservierungszusage</a:t>
            </a:r>
            <a:r>
              <a:rPr lang="de-DE" sz="1400" spc="50" dirty="0">
                <a:latin typeface="Nunito Sans" pitchFamily="2" charset="0"/>
              </a:rPr>
              <a:t>.</a:t>
            </a:r>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endParaRPr lang="de-DE" sz="1600" spc="50" dirty="0"/>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Das obige Antragsverfahren (Wohnraumförderstelle &amp; L-Bank) wiederholt sich beim </a:t>
            </a:r>
            <a:r>
              <a:rPr lang="de-DE" sz="1400" spc="50" dirty="0">
                <a:solidFill>
                  <a:srgbClr val="FF0000"/>
                </a:solidFill>
                <a:latin typeface="Nunito Sans" pitchFamily="2" charset="0"/>
              </a:rPr>
              <a:t>Folgeantrag (Bestandshalter)</a:t>
            </a:r>
            <a:r>
              <a:rPr lang="de-DE" sz="1400" spc="50" dirty="0">
                <a:latin typeface="Nunito Sans" pitchFamily="2" charset="0"/>
              </a:rPr>
              <a:t> mit der Ausnahme, dass Sie nach Prüfung der L-Bank </a:t>
            </a:r>
            <a:r>
              <a:rPr lang="de-DE" sz="1400" spc="50" dirty="0">
                <a:solidFill>
                  <a:srgbClr val="FF0000"/>
                </a:solidFill>
                <a:latin typeface="Nunito Sans" pitchFamily="2" charset="0"/>
              </a:rPr>
              <a:t>direkt die Förderzusage</a:t>
            </a:r>
            <a:r>
              <a:rPr lang="de-DE" sz="1400" spc="50" dirty="0">
                <a:latin typeface="Nunito Sans" pitchFamily="2" charset="0"/>
              </a:rPr>
              <a:t> erhalten, da die Mittel bei der Reservierungszusage bereits für das Verfahren reserviert sind.</a:t>
            </a:r>
          </a:p>
          <a:p>
            <a:pPr marL="180000" indent="-180000">
              <a:spcBef>
                <a:spcPts val="300"/>
              </a:spcBef>
              <a:spcAft>
                <a:spcPts val="300"/>
              </a:spcAft>
              <a:buSzPct val="125000"/>
              <a:buFont typeface="Arial" panose="020B0604020202020204" pitchFamily="34" charset="0"/>
              <a:buChar char="•"/>
            </a:pPr>
            <a:endParaRPr lang="de-DE" sz="1600" spc="50" dirty="0"/>
          </a:p>
        </p:txBody>
      </p:sp>
      <p:pic>
        <p:nvPicPr>
          <p:cNvPr id="6" name="Grafik 5">
            <a:extLst>
              <a:ext uri="{FF2B5EF4-FFF2-40B4-BE49-F238E27FC236}">
                <a16:creationId xmlns:a16="http://schemas.microsoft.com/office/drawing/2014/main" id="{D19098D1-BE00-D1E1-C2F6-B84936BD8314}"/>
              </a:ext>
            </a:extLst>
          </p:cNvPr>
          <p:cNvPicPr>
            <a:picLocks noChangeAspect="1"/>
          </p:cNvPicPr>
          <p:nvPr/>
        </p:nvPicPr>
        <p:blipFill>
          <a:blip r:embed="rId2"/>
          <a:stretch>
            <a:fillRect/>
          </a:stretch>
        </p:blipFill>
        <p:spPr>
          <a:xfrm>
            <a:off x="1284211" y="2970097"/>
            <a:ext cx="4909556" cy="1651001"/>
          </a:xfrm>
          <a:prstGeom prst="rect">
            <a:avLst/>
          </a:prstGeom>
        </p:spPr>
      </p:pic>
      <p:sp>
        <p:nvSpPr>
          <p:cNvPr id="8" name="Foliennummernplatzhalter 7">
            <a:extLst>
              <a:ext uri="{FF2B5EF4-FFF2-40B4-BE49-F238E27FC236}">
                <a16:creationId xmlns:a16="http://schemas.microsoft.com/office/drawing/2014/main" id="{CC384D53-6803-135C-7AF0-48167E63E357}"/>
              </a:ext>
            </a:extLst>
          </p:cNvPr>
          <p:cNvSpPr>
            <a:spLocks noGrp="1"/>
          </p:cNvSpPr>
          <p:nvPr>
            <p:ph type="sldNum" sz="quarter" idx="12"/>
          </p:nvPr>
        </p:nvSpPr>
        <p:spPr/>
        <p:txBody>
          <a:bodyPr/>
          <a:lstStyle/>
          <a:p>
            <a:fld id="{1354209B-1C1D-024D-901F-5C671C233D00}" type="slidenum">
              <a:rPr lang="de-DE" smtClean="0"/>
              <a:t>94</a:t>
            </a:fld>
            <a:endParaRPr lang="de-DE"/>
          </a:p>
        </p:txBody>
      </p:sp>
      <p:sp>
        <p:nvSpPr>
          <p:cNvPr id="2" name="Fußzeilenplatzhalter 3">
            <a:extLst>
              <a:ext uri="{FF2B5EF4-FFF2-40B4-BE49-F238E27FC236}">
                <a16:creationId xmlns:a16="http://schemas.microsoft.com/office/drawing/2014/main" id="{8D845741-B5BF-6C7B-70B0-87004074061C}"/>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4508382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26147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Weiterführende Informationen: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4355038"/>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Allgemeine Informationen: </a:t>
            </a:r>
          </a:p>
          <a:p>
            <a:pPr>
              <a:spcBef>
                <a:spcPts val="300"/>
              </a:spcBef>
              <a:spcAft>
                <a:spcPts val="300"/>
              </a:spcAft>
              <a:buSzPct val="125000"/>
            </a:pPr>
            <a:r>
              <a:rPr lang="de-DE" sz="1200" spc="50" dirty="0">
                <a:latin typeface="Nunito Sans" pitchFamily="2" charset="0"/>
              </a:rPr>
              <a:t>(bitte zeitnah herunterladen / Quellen werden häufig angepasst)</a:t>
            </a:r>
          </a:p>
          <a:p>
            <a:pPr>
              <a:spcBef>
                <a:spcPts val="300"/>
              </a:spcBef>
              <a:spcAft>
                <a:spcPts val="300"/>
              </a:spcAft>
              <a:buSzPct val="125000"/>
            </a:pPr>
            <a:endParaRPr lang="de-DE" sz="16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Homepage des Ministeriums:</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2"/>
              </a:rPr>
              <a:t>https://mlw.baden-wuerttemberg.de/de/bauen-wohnen/wohnungsbau/wohnungsbau-bw</a:t>
            </a: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endParaRPr lang="de-DE" sz="16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Verwaltungsvorschrift Wohnungsbau BW 2022</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3"/>
              </a:rPr>
              <a:t>https://www.landesrecht-bw.de/bsbw/document/VVBW-VVBW000044164</a:t>
            </a:r>
            <a:endParaRPr lang="de-DE" sz="1400" spc="50" dirty="0">
              <a:latin typeface="Nunito Sans" pitchFamily="2" charset="0"/>
            </a:endParaRPr>
          </a:p>
          <a:p>
            <a:pPr lvl="1">
              <a:spcBef>
                <a:spcPts val="300"/>
              </a:spcBef>
              <a:spcAft>
                <a:spcPts val="300"/>
              </a:spcAft>
              <a:buSzPct val="125000"/>
            </a:pPr>
            <a:endParaRPr lang="de-DE" sz="16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Landeswohnraumförderungsgesetz (</a:t>
            </a:r>
            <a:r>
              <a:rPr lang="de-DE" sz="1400" spc="50" dirty="0" err="1">
                <a:latin typeface="Nunito Sans" pitchFamily="2" charset="0"/>
              </a:rPr>
              <a:t>LWoFG</a:t>
            </a:r>
            <a:r>
              <a:rPr lang="de-DE" sz="1400" spc="50" dirty="0">
                <a:latin typeface="Nunito Sans" pitchFamily="2" charset="0"/>
              </a:rPr>
              <a:t>)</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4"/>
              </a:rPr>
              <a:t>https://www.landesrecht-bw.de/bsbw/document/jlr-WoFGBW2007rahmen</a:t>
            </a:r>
            <a:endParaRPr lang="de-DE" sz="1400" spc="50" dirty="0">
              <a:latin typeface="Nunito Sans" pitchFamily="2" charset="0"/>
            </a:endParaRPr>
          </a:p>
          <a:p>
            <a:pPr marL="742950" lvl="1" indent="-285750">
              <a:spcBef>
                <a:spcPts val="300"/>
              </a:spcBef>
              <a:spcAft>
                <a:spcPts val="300"/>
              </a:spcAft>
              <a:buSzPct val="125000"/>
              <a:buFont typeface="Wingdings" panose="05000000000000000000" pitchFamily="2" charset="2"/>
              <a:buChar char="Ø"/>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98AB9BC9-1E12-E06E-4D01-2B3F91DB9293}"/>
              </a:ext>
            </a:extLst>
          </p:cNvPr>
          <p:cNvSpPr>
            <a:spLocks noGrp="1"/>
          </p:cNvSpPr>
          <p:nvPr>
            <p:ph type="sldNum" sz="quarter" idx="12"/>
          </p:nvPr>
        </p:nvSpPr>
        <p:spPr/>
        <p:txBody>
          <a:bodyPr/>
          <a:lstStyle/>
          <a:p>
            <a:fld id="{1354209B-1C1D-024D-901F-5C671C233D00}" type="slidenum">
              <a:rPr lang="de-DE" smtClean="0"/>
              <a:t>95</a:t>
            </a:fld>
            <a:endParaRPr lang="de-DE"/>
          </a:p>
        </p:txBody>
      </p:sp>
      <p:sp>
        <p:nvSpPr>
          <p:cNvPr id="2" name="Fußzeilenplatzhalter 3">
            <a:extLst>
              <a:ext uri="{FF2B5EF4-FFF2-40B4-BE49-F238E27FC236}">
                <a16:creationId xmlns:a16="http://schemas.microsoft.com/office/drawing/2014/main" id="{628D185F-B307-7D86-4CCB-9B80D89F3777}"/>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804442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1189586"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Weiterführende Informationen: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093154"/>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Allgemeine Informationen:</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FAQ zur Wohnraumförderung auf der Plattform der Projektgruppe </a:t>
            </a:r>
            <a:r>
              <a:rPr lang="de-DE" sz="1400" spc="50" dirty="0" err="1">
                <a:latin typeface="Nunito Sans" pitchFamily="2" charset="0"/>
              </a:rPr>
              <a:t>Dietenbach</a:t>
            </a:r>
            <a:endParaRPr lang="de-DE" sz="1400" spc="50" dirty="0">
              <a:latin typeface="Nunito Sans" pitchFamily="2" charset="0"/>
            </a:endParaRP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rPr>
              <a:t>Link folgt</a:t>
            </a:r>
          </a:p>
          <a:p>
            <a:pPr marL="742950" lvl="1" indent="-285750">
              <a:spcBef>
                <a:spcPts val="300"/>
              </a:spcBef>
              <a:spcAft>
                <a:spcPts val="300"/>
              </a:spcAft>
              <a:buSzPct val="125000"/>
              <a:buFont typeface="Wingdings" panose="05000000000000000000" pitchFamily="2" charset="2"/>
              <a:buChar char="Ø"/>
            </a:pPr>
            <a:endParaRPr lang="de-DE" sz="14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Qualifizierter Mietspiegel (Broschüre und Online-Rechner)</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2"/>
              </a:rPr>
              <a:t>https://www.freiburg.de/pb/229416.html</a:t>
            </a:r>
            <a:r>
              <a:rPr lang="de-DE" sz="1400" spc="50" dirty="0">
                <a:latin typeface="Nunito Sans" pitchFamily="2" charset="0"/>
              </a:rPr>
              <a:t> -&gt; Online Rechner Mietspiegel 2025/2026</a:t>
            </a:r>
          </a:p>
          <a:p>
            <a:pPr marL="1200150" lvl="2" indent="-285750">
              <a:spcBef>
                <a:spcPts val="300"/>
              </a:spcBef>
              <a:spcAft>
                <a:spcPts val="300"/>
              </a:spcAft>
              <a:buSzPct val="125000"/>
              <a:buFont typeface="Wingdings" panose="05000000000000000000" pitchFamily="2" charset="2"/>
              <a:buChar char="Ø"/>
            </a:pPr>
            <a:endParaRPr lang="de-DE" sz="1600" spc="50" dirty="0"/>
          </a:p>
          <a:p>
            <a:pPr marL="742950" lvl="1" indent="-285750">
              <a:spcBef>
                <a:spcPts val="300"/>
              </a:spcBef>
              <a:spcAft>
                <a:spcPts val="300"/>
              </a:spcAft>
              <a:buSzPct val="125000"/>
              <a:buFont typeface="Wingdings" panose="05000000000000000000" pitchFamily="2" charset="2"/>
              <a:buChar char="Ø"/>
            </a:pPr>
            <a:endParaRPr lang="de-DE" sz="1600" spc="50" dirty="0"/>
          </a:p>
          <a:p>
            <a:pPr marL="180000" indent="-180000">
              <a:spcBef>
                <a:spcPts val="300"/>
              </a:spcBef>
              <a:spcAft>
                <a:spcPts val="300"/>
              </a:spcAft>
              <a:buSzPct val="125000"/>
              <a:buFont typeface="Arial" panose="020B0604020202020204" pitchFamily="34" charset="0"/>
              <a:buChar char="•"/>
            </a:pPr>
            <a:endParaRPr lang="de-DE" sz="1600" spc="50" dirty="0"/>
          </a:p>
        </p:txBody>
      </p:sp>
      <p:sp>
        <p:nvSpPr>
          <p:cNvPr id="6" name="Foliennummernplatzhalter 5">
            <a:extLst>
              <a:ext uri="{FF2B5EF4-FFF2-40B4-BE49-F238E27FC236}">
                <a16:creationId xmlns:a16="http://schemas.microsoft.com/office/drawing/2014/main" id="{25D3B231-1FB3-3F76-F1C6-7B1A50CAF3DC}"/>
              </a:ext>
            </a:extLst>
          </p:cNvPr>
          <p:cNvSpPr>
            <a:spLocks noGrp="1"/>
          </p:cNvSpPr>
          <p:nvPr>
            <p:ph type="sldNum" sz="quarter" idx="12"/>
          </p:nvPr>
        </p:nvSpPr>
        <p:spPr/>
        <p:txBody>
          <a:bodyPr/>
          <a:lstStyle/>
          <a:p>
            <a:fld id="{1354209B-1C1D-024D-901F-5C671C233D00}" type="slidenum">
              <a:rPr lang="de-DE" smtClean="0"/>
              <a:t>96</a:t>
            </a:fld>
            <a:endParaRPr lang="de-DE"/>
          </a:p>
        </p:txBody>
      </p:sp>
      <p:sp>
        <p:nvSpPr>
          <p:cNvPr id="2" name="Fußzeilenplatzhalter 3">
            <a:extLst>
              <a:ext uri="{FF2B5EF4-FFF2-40B4-BE49-F238E27FC236}">
                <a16:creationId xmlns:a16="http://schemas.microsoft.com/office/drawing/2014/main" id="{664525ED-F09C-D8E0-6525-D25E19D531C3}"/>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229282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19821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Weiterführende Informationen: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2908489"/>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Mietwohnraumförderung: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Homepage der L-Bank zu Mietwohnungs­finanzierung BW – Neubau – MW10-/MW15-/MW25-/MW30-Darlehen:</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2"/>
              </a:rPr>
              <a:t>https://www.l-bank.de/produkte/wohnungsunternehmen/mietwohnungsfinanzierung-bw-neubau-mw10-mw15-mw25-mw30-darlehen.html#dokumente-und-formulare</a:t>
            </a:r>
            <a:endParaRPr lang="de-DE" sz="1400" spc="50" dirty="0">
              <a:latin typeface="Nunito Sans" pitchFamily="2" charset="0"/>
            </a:endParaRPr>
          </a:p>
          <a:p>
            <a:pPr lvl="1">
              <a:spcBef>
                <a:spcPts val="300"/>
              </a:spcBef>
              <a:spcAft>
                <a:spcPts val="300"/>
              </a:spcAft>
              <a:buSzPct val="125000"/>
            </a:pPr>
            <a:endParaRPr lang="de-DE" sz="16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Homepage der L-Bank zur Förderlinie Mitarbeiterwohnen:</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3"/>
              </a:rPr>
              <a:t>https://www.l-bank.de/produkte/wohnungsunternehmen/mietwohnungsfinanzierung-bw-forderlinie-mitarbeiterwohnen.html</a:t>
            </a:r>
            <a:endParaRPr lang="de-DE" sz="1400" spc="50" dirty="0">
              <a:latin typeface="Nunito Sans" pitchFamily="2" charset="0"/>
            </a:endParaRPr>
          </a:p>
          <a:p>
            <a:pPr>
              <a:spcBef>
                <a:spcPts val="300"/>
              </a:spcBef>
              <a:spcAft>
                <a:spcPts val="300"/>
              </a:spcAft>
              <a:buSzPct val="125000"/>
            </a:pPr>
            <a:endParaRPr lang="de-DE" sz="1600" spc="50" dirty="0"/>
          </a:p>
        </p:txBody>
      </p:sp>
      <p:sp>
        <p:nvSpPr>
          <p:cNvPr id="6" name="Foliennummernplatzhalter 5">
            <a:extLst>
              <a:ext uri="{FF2B5EF4-FFF2-40B4-BE49-F238E27FC236}">
                <a16:creationId xmlns:a16="http://schemas.microsoft.com/office/drawing/2014/main" id="{B86577FC-AAB2-2B1F-2ACE-DEC127CC5CD1}"/>
              </a:ext>
            </a:extLst>
          </p:cNvPr>
          <p:cNvSpPr>
            <a:spLocks noGrp="1"/>
          </p:cNvSpPr>
          <p:nvPr>
            <p:ph type="sldNum" sz="quarter" idx="12"/>
          </p:nvPr>
        </p:nvSpPr>
        <p:spPr/>
        <p:txBody>
          <a:bodyPr/>
          <a:lstStyle/>
          <a:p>
            <a:fld id="{1354209B-1C1D-024D-901F-5C671C233D00}" type="slidenum">
              <a:rPr lang="de-DE" smtClean="0"/>
              <a:t>97</a:t>
            </a:fld>
            <a:endParaRPr lang="de-DE"/>
          </a:p>
        </p:txBody>
      </p:sp>
      <p:sp>
        <p:nvSpPr>
          <p:cNvPr id="2" name="Fußzeilenplatzhalter 3">
            <a:extLst>
              <a:ext uri="{FF2B5EF4-FFF2-40B4-BE49-F238E27FC236}">
                <a16:creationId xmlns:a16="http://schemas.microsoft.com/office/drawing/2014/main" id="{5ADBEF3A-9B8F-D515-61AA-268A815D102D}"/>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1935609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7" y="1008000"/>
            <a:ext cx="11180960"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Weiterführende Informationen: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3493264"/>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Eigentumsförderung:</a:t>
            </a: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Homepage der L-Bank zur Eigentumsfinanzierung BW – Z-15-Darlehen</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2"/>
              </a:rPr>
              <a:t>https://www.l-bank.de/produkte/wohnimmobilien/eigentumsfinanzierung-bw-z-15-darlehen.html#dokumente-und-formulare</a:t>
            </a:r>
            <a:endParaRPr lang="de-DE" sz="1400" spc="50" dirty="0">
              <a:latin typeface="Nunito Sans" pitchFamily="2" charset="0"/>
            </a:endParaRPr>
          </a:p>
          <a:p>
            <a:pPr lvl="1">
              <a:spcBef>
                <a:spcPts val="300"/>
              </a:spcBef>
              <a:spcAft>
                <a:spcPts val="300"/>
              </a:spcAft>
              <a:buSzPct val="125000"/>
            </a:pPr>
            <a:endParaRPr lang="de-DE" sz="16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Homepage der L-Bank zur Zusatzförderung neuer Wohnraum (Z-20):</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3"/>
              </a:rPr>
              <a:t>https://www.l-bank.de/produkte/wohnimmobilien/zusatzforderung-bei-bau-oder-erwerb-neuen-wohnraums.html</a:t>
            </a:r>
            <a:endParaRPr lang="de-DE" sz="1400" spc="50" dirty="0">
              <a:latin typeface="Nunito Sans" pitchFamily="2" charset="0"/>
            </a:endParaRPr>
          </a:p>
          <a:p>
            <a:pPr marL="742950" lvl="1" indent="-285750">
              <a:spcBef>
                <a:spcPts val="300"/>
              </a:spcBef>
              <a:spcAft>
                <a:spcPts val="300"/>
              </a:spcAft>
              <a:buSzPct val="125000"/>
              <a:buFont typeface="Wingdings" panose="05000000000000000000" pitchFamily="2" charset="2"/>
              <a:buChar char="Ø"/>
            </a:pPr>
            <a:endParaRPr lang="de-DE" sz="16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Baufinanzierungsrechner der L-Bank:</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4"/>
              </a:rPr>
              <a:t>https://finanzierungsrechner.l-bank.de/</a:t>
            </a:r>
            <a:endParaRPr lang="de-DE" sz="1400" spc="50" dirty="0">
              <a:latin typeface="Nunito Sans" pitchFamily="2" charset="0"/>
            </a:endParaRPr>
          </a:p>
        </p:txBody>
      </p:sp>
      <p:sp>
        <p:nvSpPr>
          <p:cNvPr id="6" name="Foliennummernplatzhalter 5">
            <a:extLst>
              <a:ext uri="{FF2B5EF4-FFF2-40B4-BE49-F238E27FC236}">
                <a16:creationId xmlns:a16="http://schemas.microsoft.com/office/drawing/2014/main" id="{4CDC2CFE-111A-929F-F90F-BBE755D94FCB}"/>
              </a:ext>
            </a:extLst>
          </p:cNvPr>
          <p:cNvSpPr>
            <a:spLocks noGrp="1"/>
          </p:cNvSpPr>
          <p:nvPr>
            <p:ph type="sldNum" sz="quarter" idx="12"/>
          </p:nvPr>
        </p:nvSpPr>
        <p:spPr/>
        <p:txBody>
          <a:bodyPr/>
          <a:lstStyle/>
          <a:p>
            <a:fld id="{1354209B-1C1D-024D-901F-5C671C233D00}" type="slidenum">
              <a:rPr lang="de-DE" smtClean="0"/>
              <a:t>98</a:t>
            </a:fld>
            <a:endParaRPr lang="de-DE"/>
          </a:p>
        </p:txBody>
      </p:sp>
      <p:sp>
        <p:nvSpPr>
          <p:cNvPr id="2" name="Fußzeilenplatzhalter 3">
            <a:extLst>
              <a:ext uri="{FF2B5EF4-FFF2-40B4-BE49-F238E27FC236}">
                <a16:creationId xmlns:a16="http://schemas.microsoft.com/office/drawing/2014/main" id="{FD99DC95-F6A2-01E4-1749-CE7E76346B30}"/>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21937929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7842454-7612-9C16-C532-5370860C686F}"/>
              </a:ext>
            </a:extLst>
          </p:cNvPr>
          <p:cNvSpPr>
            <a:spLocks noGrp="1"/>
          </p:cNvSpPr>
          <p:nvPr>
            <p:ph type="title"/>
          </p:nvPr>
        </p:nvSpPr>
        <p:spPr>
          <a:xfrm>
            <a:off x="930526" y="1008000"/>
            <a:ext cx="11198213" cy="892552"/>
          </a:xfrm>
        </p:spPr>
        <p:txBody>
          <a:bodyPr/>
          <a:lstStyle/>
          <a:p>
            <a:r>
              <a:rPr lang="de-DE" sz="2800" b="1" dirty="0">
                <a:latin typeface="Nunito Sans" pitchFamily="2" charset="0"/>
              </a:rPr>
              <a:t>E: Antragsverfahren / Beratungsangebot Wohnraumförderstelle</a:t>
            </a:r>
            <a:br>
              <a:rPr lang="de-DE" dirty="0">
                <a:latin typeface="Nunito Sans" pitchFamily="2" charset="0"/>
              </a:rPr>
            </a:br>
            <a:r>
              <a:rPr lang="de-DE" sz="2400" dirty="0">
                <a:latin typeface="Nunito Sans" pitchFamily="2" charset="0"/>
              </a:rPr>
              <a:t>Weiterführende Informationen:</a:t>
            </a:r>
            <a:endParaRPr lang="de-DE" dirty="0">
              <a:latin typeface="Nunito Sans" pitchFamily="2" charset="0"/>
            </a:endParaRPr>
          </a:p>
        </p:txBody>
      </p:sp>
      <p:sp>
        <p:nvSpPr>
          <p:cNvPr id="7" name="Textfeld 6">
            <a:extLst>
              <a:ext uri="{FF2B5EF4-FFF2-40B4-BE49-F238E27FC236}">
                <a16:creationId xmlns:a16="http://schemas.microsoft.com/office/drawing/2014/main" id="{41FB96DA-76F2-4B10-BBA2-E24831EC2DC5}"/>
              </a:ext>
            </a:extLst>
          </p:cNvPr>
          <p:cNvSpPr txBox="1"/>
          <p:nvPr/>
        </p:nvSpPr>
        <p:spPr>
          <a:xfrm>
            <a:off x="892321" y="2023663"/>
            <a:ext cx="10369152" cy="1785104"/>
          </a:xfrm>
          <a:prstGeom prst="rect">
            <a:avLst/>
          </a:prstGeom>
          <a:noFill/>
        </p:spPr>
        <p:txBody>
          <a:bodyPr wrap="square" rtlCol="0">
            <a:spAutoFit/>
          </a:bodyPr>
          <a:lstStyle/>
          <a:p>
            <a:pPr>
              <a:spcBef>
                <a:spcPts val="300"/>
              </a:spcBef>
              <a:spcAft>
                <a:spcPts val="300"/>
              </a:spcAft>
              <a:buSzPct val="125000"/>
            </a:pPr>
            <a:endParaRPr lang="de-DE" sz="1600" b="1" spc="50" dirty="0">
              <a:latin typeface="Nunito Sans" pitchFamily="2" charset="0"/>
            </a:endParaRPr>
          </a:p>
          <a:p>
            <a:pPr>
              <a:spcBef>
                <a:spcPts val="300"/>
              </a:spcBef>
              <a:spcAft>
                <a:spcPts val="300"/>
              </a:spcAft>
              <a:buSzPct val="125000"/>
            </a:pPr>
            <a:r>
              <a:rPr lang="de-DE" sz="1600" b="1" spc="50" dirty="0">
                <a:latin typeface="Nunito Sans" pitchFamily="2" charset="0"/>
              </a:rPr>
              <a:t>Erwerb von Genossenschaftsanteilen:</a:t>
            </a:r>
            <a:endParaRPr lang="de-DE" sz="1600" spc="50" dirty="0">
              <a:latin typeface="Nunito Sans" pitchFamily="2" charset="0"/>
            </a:endParaRPr>
          </a:p>
          <a:p>
            <a:pPr marL="285750" indent="-285750">
              <a:spcBef>
                <a:spcPts val="300"/>
              </a:spcBef>
              <a:spcAft>
                <a:spcPts val="300"/>
              </a:spcAft>
              <a:buSzPct val="125000"/>
              <a:buFont typeface="Wingdings" panose="05000000000000000000" pitchFamily="2" charset="2"/>
              <a:buChar char="Ø"/>
            </a:pPr>
            <a:r>
              <a:rPr lang="de-DE" sz="1400" spc="50" dirty="0">
                <a:latin typeface="Nunito Sans" pitchFamily="2" charset="0"/>
              </a:rPr>
              <a:t>Homepage der L-Bank zur Förderung des Erwerbs von Genossenschaftsanteilen (G-15):</a:t>
            </a:r>
          </a:p>
          <a:p>
            <a:pPr marL="742950" lvl="1" indent="-285750">
              <a:spcBef>
                <a:spcPts val="300"/>
              </a:spcBef>
              <a:spcAft>
                <a:spcPts val="300"/>
              </a:spcAft>
              <a:buSzPct val="125000"/>
              <a:buFont typeface="Wingdings" panose="05000000000000000000" pitchFamily="2" charset="2"/>
              <a:buChar char="§"/>
            </a:pPr>
            <a:r>
              <a:rPr lang="de-DE" sz="1400" spc="50" dirty="0">
                <a:latin typeface="Nunito Sans" pitchFamily="2" charset="0"/>
                <a:hlinkClick r:id="rId2"/>
              </a:rPr>
              <a:t>https://www.l-bank.de/produkte/wohnimmobilien/forderung-des-erwerbs-von-genossenschaftsanteilen-fur-selbstgenutzten-wohnraum.html</a:t>
            </a:r>
            <a:endParaRPr lang="de-DE" sz="1400" spc="50" dirty="0">
              <a:latin typeface="Nunito Sans" pitchFamily="2" charset="0"/>
            </a:endParaRPr>
          </a:p>
          <a:p>
            <a:pPr>
              <a:spcBef>
                <a:spcPts val="300"/>
              </a:spcBef>
              <a:spcAft>
                <a:spcPts val="300"/>
              </a:spcAft>
              <a:buSzPct val="125000"/>
            </a:pPr>
            <a:endParaRPr lang="de-DE" sz="1600" spc="50" dirty="0"/>
          </a:p>
        </p:txBody>
      </p:sp>
      <p:sp>
        <p:nvSpPr>
          <p:cNvPr id="6" name="Foliennummernplatzhalter 5">
            <a:extLst>
              <a:ext uri="{FF2B5EF4-FFF2-40B4-BE49-F238E27FC236}">
                <a16:creationId xmlns:a16="http://schemas.microsoft.com/office/drawing/2014/main" id="{8C28F0F7-EC4D-F321-927B-C827108088C7}"/>
              </a:ext>
            </a:extLst>
          </p:cNvPr>
          <p:cNvSpPr>
            <a:spLocks noGrp="1"/>
          </p:cNvSpPr>
          <p:nvPr>
            <p:ph type="sldNum" sz="quarter" idx="12"/>
          </p:nvPr>
        </p:nvSpPr>
        <p:spPr/>
        <p:txBody>
          <a:bodyPr/>
          <a:lstStyle/>
          <a:p>
            <a:fld id="{1354209B-1C1D-024D-901F-5C671C233D00}" type="slidenum">
              <a:rPr lang="de-DE" smtClean="0"/>
              <a:t>99</a:t>
            </a:fld>
            <a:endParaRPr lang="de-DE"/>
          </a:p>
        </p:txBody>
      </p:sp>
      <p:sp>
        <p:nvSpPr>
          <p:cNvPr id="2" name="Fußzeilenplatzhalter 3">
            <a:extLst>
              <a:ext uri="{FF2B5EF4-FFF2-40B4-BE49-F238E27FC236}">
                <a16:creationId xmlns:a16="http://schemas.microsoft.com/office/drawing/2014/main" id="{A9DEECA1-C09C-05F1-1760-63C1E12A9C53}"/>
              </a:ext>
            </a:extLst>
          </p:cNvPr>
          <p:cNvSpPr txBox="1">
            <a:spLocks/>
          </p:cNvSpPr>
          <p:nvPr/>
        </p:nvSpPr>
        <p:spPr>
          <a:xfrm>
            <a:off x="911425" y="6261980"/>
            <a:ext cx="6775734" cy="246349"/>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solidFill>
                  <a:srgbClr val="A3A18F"/>
                </a:solidFill>
              </a:rPr>
              <a:t>© Copyright Fortbildung „Fördermöglichkeiten &amp; Finanzierung | 16.03.2026 | Stadt Freiburg</a:t>
            </a:r>
          </a:p>
        </p:txBody>
      </p:sp>
    </p:spTree>
    <p:extLst>
      <p:ext uri="{BB962C8B-B14F-4D97-AF65-F5344CB8AC3E}">
        <p14:creationId xmlns:p14="http://schemas.microsoft.com/office/powerpoint/2010/main" val="352381213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0</TotalTime>
  <Words>7709</Words>
  <Application>Microsoft Office PowerPoint</Application>
  <PresentationFormat>Breitbild</PresentationFormat>
  <Paragraphs>1177</Paragraphs>
  <Slides>102</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102</vt:i4>
      </vt:variant>
    </vt:vector>
  </HeadingPairs>
  <TitlesOfParts>
    <vt:vector size="110" baseType="lpstr">
      <vt:lpstr>Aptos</vt:lpstr>
      <vt:lpstr>Aptos Display</vt:lpstr>
      <vt:lpstr>Arial</vt:lpstr>
      <vt:lpstr>Calibri</vt:lpstr>
      <vt:lpstr>Cambria Math</vt:lpstr>
      <vt:lpstr>Nunito Sans</vt:lpstr>
      <vt:lpstr>Wingdings</vt:lpstr>
      <vt:lpstr>Office</vt:lpstr>
      <vt:lpstr>Landeswohnraumförderung</vt:lpstr>
      <vt:lpstr>PowerPoint-Präsentation</vt:lpstr>
      <vt:lpstr>A: Mietwohnraumförderung  Mietwohnungsfinanzierung BW - Neubau - </vt:lpstr>
      <vt:lpstr>A: Mietwohnraumförderung  Mietwohnungsfinanzierung BW - Neubau -</vt:lpstr>
      <vt:lpstr>A: Mietwohnraumförderung  Eigenleistung</vt:lpstr>
      <vt:lpstr>A: Mietwohnraumförderung  Eigenleistung (Freiburger Initiative!)</vt:lpstr>
      <vt:lpstr>A: Mietwohnraumförderung  Eigenleistung – Direktkredite (Freiburger Initiative)</vt:lpstr>
      <vt:lpstr>A: Mietwohnraumförderung  Mietpreis- und Belegungsbindung</vt:lpstr>
      <vt:lpstr>A: Mietwohnraumförderung  Mietpreis- und Belegungsbindung</vt:lpstr>
      <vt:lpstr>A: Mietwohnraumförderung  Mietpreis- und Belegungsbindung</vt:lpstr>
      <vt:lpstr>A: Mietwohnraumförderung  Mietpreis- und Belegungsbindung</vt:lpstr>
      <vt:lpstr>A: Mietwohnraumförderung  Mietpreis- und Belegungsbindung</vt:lpstr>
      <vt:lpstr>A: Mietwohnraumförderung  Mietpreis- und Belegungsbindung</vt:lpstr>
      <vt:lpstr>A: Mietwohnraumförderung  Mietpreis- und Belegungsbindung</vt:lpstr>
      <vt:lpstr>A: Mietwohnraumförderung  Mietpreis- und Belegungsbindung</vt:lpstr>
      <vt:lpstr>A: Mietwohnraumförderung  Mietpreis- und Belegungsbindung</vt:lpstr>
      <vt:lpstr>A: Mietwohnraumförderung  Mietpreis- und Belegungsbindung</vt:lpstr>
      <vt:lpstr>A: Mietwohnraumförderung  Anforderungen an den zu errichtenden Wohnraum</vt:lpstr>
      <vt:lpstr>A: Mietwohnraumförderung  Anforderungen an den zu errichtenden Wohnraum</vt:lpstr>
      <vt:lpstr>A: Mietwohnraumförderung  Anforderungen an den zu errichtenden Wohnraum</vt:lpstr>
      <vt:lpstr>A: Mietwohnraumförderung  Subventionswertberechnung</vt:lpstr>
      <vt:lpstr>A: Mietwohnraumförderung  Subventionswertberechnung</vt:lpstr>
      <vt:lpstr>A: Mietwohnraumförderung  Subventionswertberechnung</vt:lpstr>
      <vt:lpstr>A: Mietwohnraumförderung  Subventionswertberechnung</vt:lpstr>
      <vt:lpstr>A: Mietwohnraumförderung  Subventionswertberechnung</vt:lpstr>
      <vt:lpstr>A: Mietwohnraumförderung  Subventionswertberechnung / Zusatzförderungen</vt:lpstr>
      <vt:lpstr>A: Mietwohnraumförderung  Subventionswertberechnung / Rechenbeispiel I</vt:lpstr>
      <vt:lpstr>A: Mietwohnraumförderung  Subventionswertberechnung / Rechenbeispiel I</vt:lpstr>
      <vt:lpstr>A: Mietwohnraumförderung  Subventionswertberechnung / Rechenbeispiel II</vt:lpstr>
      <vt:lpstr>A: Mietwohnraumförderung  Subventionswertberechnung / Rechenbeispiel II</vt:lpstr>
      <vt:lpstr>A: Mietwohnraumförderung  Subventionswertberechnung / Rechenbeispiel II</vt:lpstr>
      <vt:lpstr>A: Mietwohnraumförderung  Subventionswertberechnung / Rechenbeispiel II</vt:lpstr>
      <vt:lpstr>A: Mietwohnraumförderung  Subventionswertberechnung / Rechenbeispiel III</vt:lpstr>
      <vt:lpstr>A: Mietwohnraumförderung  Subventionswertberechnung / Rechenbeispiel III</vt:lpstr>
      <vt:lpstr>A: Mietwohnraumförderung  Subventionswertberechnung / Rechenbeispiel III</vt:lpstr>
      <vt:lpstr>A: Mietwohnraumförderung  Subventionswertberechnung / Rechenbeispiel III</vt:lpstr>
      <vt:lpstr>A: Mietwohnraumförderung  Subventionswertberechnung / Rechenbeispiel IV</vt:lpstr>
      <vt:lpstr>A: Mietwohnraumförderung  Subventionswertberechnung / Rechenbeispiel IV</vt:lpstr>
      <vt:lpstr>A: Mietwohnraumförderung  Subventionswertberechnung / Rechenbeispiel IV</vt:lpstr>
      <vt:lpstr>A: Mietwohnraumförderung  Subventionswertberechnung / Rechenbeispiel IV</vt:lpstr>
      <vt:lpstr>A: Mietwohnraumförderung  Subventionswertberechnung / Darlehen</vt:lpstr>
      <vt:lpstr>A: Mietwohnraumförderung  Subventionswertberechnung / 0%-Darlehen</vt:lpstr>
      <vt:lpstr>A: Mietwohnraumförderung  Subventionswertberechnung / Darlehen</vt:lpstr>
      <vt:lpstr>A: Mietwohnraumförderung  Subventionswertberechnung / Zuschuss</vt:lpstr>
      <vt:lpstr>A: Mietwohnraumförderung  Subventionswertberechnung / Auszahlung</vt:lpstr>
      <vt:lpstr>A: Mietwohnraumförderung  Sonderbindungen</vt:lpstr>
      <vt:lpstr>A: Mietwohnraumförderung  Sonderbindungen</vt:lpstr>
      <vt:lpstr>A: Mietwohnraumförderung  Sonderbindungen - Haushalte mit besonderen Schwierigkeiten bei der Wohnraumversorgung</vt:lpstr>
      <vt:lpstr>A: Mietwohnraumförderung  Sonderbindungen - Haushalte mit besonderen Schwierigkeiten bei der Wohnraumversorgung</vt:lpstr>
      <vt:lpstr>A: Mietwohnraumförderung  Sonderbindungen - Haushalte mit besonderen Schwierigkeiten bei der Wohnraumversorgung</vt:lpstr>
      <vt:lpstr>A: Mietwohnraumförderung  Sonderbindungen / Mitarbeiterwohnen</vt:lpstr>
      <vt:lpstr>A: Mietwohnraumförderung  Sonderbindungen / Mitarbeiterwohnen</vt:lpstr>
      <vt:lpstr>A: Mietwohnraumförderung  Sonderbindungen / Mitarbeiterwohnen -Mitarbeiterwohnungen</vt:lpstr>
      <vt:lpstr>A: Mietwohnraumförderung  Sonderbindungen / Mitarbeiterwohnen - Werkmietwohnungen</vt:lpstr>
      <vt:lpstr>A: Mietwohnraumförderung  Besondere Wohnformen</vt:lpstr>
      <vt:lpstr>A: Mietwohnraumförderung  Besondere Wohnformen</vt:lpstr>
      <vt:lpstr>A: Mietwohnraumförderung  Antrag auf Reservierung - Bauträgergeschäft</vt:lpstr>
      <vt:lpstr>A: Mietwohnraumförderung  Antrag auf Reservierung - Bauträgergeschäft</vt:lpstr>
      <vt:lpstr>A: Mietwohnraumförderung  Antrag auf Reservierung - Bauträgergeschäft</vt:lpstr>
      <vt:lpstr>A: Mietwohnraumförderung  Kombination mit anderen Fördermitteln</vt:lpstr>
      <vt:lpstr>PowerPoint-Präsentation</vt:lpstr>
      <vt:lpstr>B: Erwerb von Genossenschaftsanteilen (G15)  Allgemeines</vt:lpstr>
      <vt:lpstr>B: Erwerb von Genossenschaftsanteilen (G15)  Einkommensgrenze</vt:lpstr>
      <vt:lpstr>B: Erwerb von Genossenschaftsanteilen (G15)  Förderhöhe / Darlehenskonditionen</vt:lpstr>
      <vt:lpstr>PowerPoint-Präsentation</vt:lpstr>
      <vt:lpstr>C: Z-15 / Z-20 Darlehen Allgemeines / Einkommensgrenze</vt:lpstr>
      <vt:lpstr>C: Z-15 / Z-20 Darlehen Anforderungen</vt:lpstr>
      <vt:lpstr>C: Z-15 / Z-20 Darlehen Anforderungen</vt:lpstr>
      <vt:lpstr>C: Z-15 / Z-20 Darlehen Bedarfsgerechter Wohnraum</vt:lpstr>
      <vt:lpstr>C: Z-15 / Z-20 Darlehen Förderhöhe</vt:lpstr>
      <vt:lpstr>C: Z-15 / Z-20 Darlehen Darlehenskonditionen</vt:lpstr>
      <vt:lpstr>C: Z-15 / Z-20 Darlehen Finanzierungsbausteine</vt:lpstr>
      <vt:lpstr>C: Z-15 / Z-20 Darlehen Finanzierungsbausteine</vt:lpstr>
      <vt:lpstr>PowerPoint-Präsentation</vt:lpstr>
      <vt:lpstr>D: Mietwohnraumförderung  Mittelbereitstellung</vt:lpstr>
      <vt:lpstr>D: Mittelbereitstellung L-Bank  Mittelbereitstellung</vt:lpstr>
      <vt:lpstr>PowerPoint-Präsentation</vt:lpstr>
      <vt:lpstr>E: Antragsverfahren / Beratungsangebot Wohnraumförderstelle Beratungsangebot</vt:lpstr>
      <vt:lpstr>E: Antragsverfahren / Beratungsangebot Wohnraumförderstelle Beratungsangebot</vt:lpstr>
      <vt:lpstr>E: Antragsverfahren / Beratungsangebot Wohnraumförderstelle Beratungsangebot</vt:lpstr>
      <vt:lpstr>E: Antragsverfahren / Beratungsangebot Wohnraumförderstelle Beratungsangebot</vt:lpstr>
      <vt:lpstr>E: Antragsverfahren / Beratungsangebot Wohnraumförderstelle Beratungsangebot</vt:lpstr>
      <vt:lpstr>E: Antragsverfahren / Beratungsangebot Wohnraumförderstelle Beratungsangebot</vt:lpstr>
      <vt:lpstr>E: Antragsverfahren / Beratungsangebot Wohnraumförderstelle Kalkulationsschema</vt:lpstr>
      <vt:lpstr>E: Antragsverfahren / Beratungsangebot Wohnraumförderstelle Kalkulationsschema</vt:lpstr>
      <vt:lpstr>E: Antragsverfahren / Beratungsangebot Wohnraumförderstelle Kalkulationsschema</vt:lpstr>
      <vt:lpstr>E: Antragsverfahren / Beratungsangebot Wohnraumförderstelle Wie läuft das Antragsverfahren (Wohnraumförderstelle)</vt:lpstr>
      <vt:lpstr>E: Antragsverfahren / Beratungsangebot Wohnraumförderstelle Wie läuft das Antragsverfahren (Wohnraumförderstelle)</vt:lpstr>
      <vt:lpstr>E: Antragsverfahren / Beratungsangebot Wohnraumförderstelle Wie läuft das Antragsverfahren (Wohnraumförderstelle)</vt:lpstr>
      <vt:lpstr>E: Antragsverfahren / Beratungsangebot Wohnraumförderstelle Wie läuft das Antragsverfahren (L-Bank)</vt:lpstr>
      <vt:lpstr>E: Antragsverfahren / Beratungsangebot Wohnraumförderstelle Wie läuft das Antragsverfahren (L-Bank)</vt:lpstr>
      <vt:lpstr>E: Antragsverfahren / Beratungsangebot Wohnraumförderstelle Wie läuft das Antragsverfahren (L-Bank)</vt:lpstr>
      <vt:lpstr>E: Antragsverfahren / Beratungsangebot Wohnraumförderstelle Wie läuft das Antragsverfahren (L-Bank)</vt:lpstr>
      <vt:lpstr>E: Antragsverfahren / Beratungsangebot Wohnraumförderstelle Wie läuft das Antragsverfahren (L-Bank)</vt:lpstr>
      <vt:lpstr>E: Antragsverfahren / Beratungsangebot Wohnraumförderstelle Weiterführende Informationen:</vt:lpstr>
      <vt:lpstr>E: Antragsverfahren / Beratungsangebot Wohnraumförderstelle Weiterführende Informationen:</vt:lpstr>
      <vt:lpstr>E: Antragsverfahren / Beratungsangebot Wohnraumförderstelle Weiterführende Informationen:</vt:lpstr>
      <vt:lpstr>E: Antragsverfahren / Beratungsangebot Wohnraumförderstelle Weiterführende Informationen:</vt:lpstr>
      <vt:lpstr>E: Antragsverfahren / Beratungsangebot Wohnraumförderstelle Weiterführende Informationen:</vt:lpstr>
      <vt:lpstr>E: Antragsverfahren / Beratungsangebot Wohnraumförderstelle Aktuelle Einkommensgrenze (Stand 16.03.2026) </vt:lpstr>
      <vt:lpstr>PowerPoint-Präsentation</vt:lpstr>
      <vt:lpstr>Vielen Dank!</vt:lpstr>
    </vt:vector>
  </TitlesOfParts>
  <Company>Stadt Freiburg - Digitales und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Windisch, Fabian</dc:creator>
  <cp:lastModifiedBy>Konrad, Cornelia</cp:lastModifiedBy>
  <cp:revision>260</cp:revision>
  <dcterms:created xsi:type="dcterms:W3CDTF">2026-03-05T07:03:34Z</dcterms:created>
  <dcterms:modified xsi:type="dcterms:W3CDTF">2026-03-26T09:24:57Z</dcterms:modified>
</cp:coreProperties>
</file>